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 id="2147484174" r:id="rId2"/>
  </p:sldMasterIdLst>
  <p:notesMasterIdLst>
    <p:notesMasterId r:id="rId39"/>
  </p:notesMasterIdLst>
  <p:handoutMasterIdLst>
    <p:handoutMasterId r:id="rId40"/>
  </p:handoutMasterIdLst>
  <p:sldIdLst>
    <p:sldId id="967" r:id="rId3"/>
    <p:sldId id="966" r:id="rId4"/>
    <p:sldId id="920" r:id="rId5"/>
    <p:sldId id="921" r:id="rId6"/>
    <p:sldId id="923" r:id="rId7"/>
    <p:sldId id="968" r:id="rId8"/>
    <p:sldId id="969" r:id="rId9"/>
    <p:sldId id="970" r:id="rId10"/>
    <p:sldId id="971" r:id="rId11"/>
    <p:sldId id="936" r:id="rId12"/>
    <p:sldId id="937" r:id="rId13"/>
    <p:sldId id="946" r:id="rId14"/>
    <p:sldId id="939" r:id="rId15"/>
    <p:sldId id="940" r:id="rId16"/>
    <p:sldId id="974" r:id="rId17"/>
    <p:sldId id="943" r:id="rId18"/>
    <p:sldId id="938" r:id="rId19"/>
    <p:sldId id="925" r:id="rId20"/>
    <p:sldId id="972" r:id="rId21"/>
    <p:sldId id="973" r:id="rId22"/>
    <p:sldId id="949" r:id="rId23"/>
    <p:sldId id="950" r:id="rId24"/>
    <p:sldId id="951" r:id="rId25"/>
    <p:sldId id="952" r:id="rId26"/>
    <p:sldId id="953" r:id="rId27"/>
    <p:sldId id="954" r:id="rId28"/>
    <p:sldId id="955" r:id="rId29"/>
    <p:sldId id="956" r:id="rId30"/>
    <p:sldId id="961" r:id="rId31"/>
    <p:sldId id="964" r:id="rId32"/>
    <p:sldId id="963" r:id="rId33"/>
    <p:sldId id="948" r:id="rId34"/>
    <p:sldId id="965" r:id="rId35"/>
    <p:sldId id="942" r:id="rId36"/>
    <p:sldId id="960" r:id="rId37"/>
    <p:sldId id="944" r:id="rId38"/>
  </p:sldIdLst>
  <p:sldSz cx="9144000" cy="6858000" type="screen4x3"/>
  <p:notesSz cx="7010400" cy="9296400"/>
  <p:defaultTextStyle>
    <a:defPPr>
      <a:defRPr lang="en-US"/>
    </a:defPPr>
    <a:lvl1pPr algn="l" rtl="0" fontAlgn="base">
      <a:spcBef>
        <a:spcPct val="0"/>
      </a:spcBef>
      <a:spcAft>
        <a:spcPct val="0"/>
      </a:spcAft>
      <a:buChar char="•"/>
      <a:defRPr sz="1700" kern="1200">
        <a:solidFill>
          <a:schemeClr val="tx1"/>
        </a:solidFill>
        <a:latin typeface="Arial" charset="0"/>
        <a:ea typeface="ＭＳ Ｐゴシック" pitchFamily="34" charset="-128"/>
        <a:cs typeface="+mn-cs"/>
      </a:defRPr>
    </a:lvl1pPr>
    <a:lvl2pPr marL="457200" algn="l" rtl="0" fontAlgn="base">
      <a:spcBef>
        <a:spcPct val="0"/>
      </a:spcBef>
      <a:spcAft>
        <a:spcPct val="0"/>
      </a:spcAft>
      <a:buChar char="•"/>
      <a:defRPr sz="1700" kern="1200">
        <a:solidFill>
          <a:schemeClr val="tx1"/>
        </a:solidFill>
        <a:latin typeface="Arial" charset="0"/>
        <a:ea typeface="ＭＳ Ｐゴシック" pitchFamily="34" charset="-128"/>
        <a:cs typeface="+mn-cs"/>
      </a:defRPr>
    </a:lvl2pPr>
    <a:lvl3pPr marL="914400" algn="l" rtl="0" fontAlgn="base">
      <a:spcBef>
        <a:spcPct val="0"/>
      </a:spcBef>
      <a:spcAft>
        <a:spcPct val="0"/>
      </a:spcAft>
      <a:buChar char="•"/>
      <a:defRPr sz="17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buChar char="•"/>
      <a:defRPr sz="17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buChar char="•"/>
      <a:defRPr sz="1700" kern="1200">
        <a:solidFill>
          <a:schemeClr val="tx1"/>
        </a:solidFill>
        <a:latin typeface="Arial" charset="0"/>
        <a:ea typeface="ＭＳ Ｐゴシック" pitchFamily="34" charset="-128"/>
        <a:cs typeface="+mn-cs"/>
      </a:defRPr>
    </a:lvl5pPr>
    <a:lvl6pPr marL="2286000" algn="l" defTabSz="914400" rtl="0" eaLnBrk="1" latinLnBrk="0" hangingPunct="1">
      <a:defRPr sz="1700" kern="1200">
        <a:solidFill>
          <a:schemeClr val="tx1"/>
        </a:solidFill>
        <a:latin typeface="Arial" charset="0"/>
        <a:ea typeface="ＭＳ Ｐゴシック" pitchFamily="34" charset="-128"/>
        <a:cs typeface="+mn-cs"/>
      </a:defRPr>
    </a:lvl6pPr>
    <a:lvl7pPr marL="2743200" algn="l" defTabSz="914400" rtl="0" eaLnBrk="1" latinLnBrk="0" hangingPunct="1">
      <a:defRPr sz="1700" kern="1200">
        <a:solidFill>
          <a:schemeClr val="tx1"/>
        </a:solidFill>
        <a:latin typeface="Arial" charset="0"/>
        <a:ea typeface="ＭＳ Ｐゴシック" pitchFamily="34" charset="-128"/>
        <a:cs typeface="+mn-cs"/>
      </a:defRPr>
    </a:lvl7pPr>
    <a:lvl8pPr marL="3200400" algn="l" defTabSz="914400" rtl="0" eaLnBrk="1" latinLnBrk="0" hangingPunct="1">
      <a:defRPr sz="1700" kern="1200">
        <a:solidFill>
          <a:schemeClr val="tx1"/>
        </a:solidFill>
        <a:latin typeface="Arial" charset="0"/>
        <a:ea typeface="ＭＳ Ｐゴシック" pitchFamily="34" charset="-128"/>
        <a:cs typeface="+mn-cs"/>
      </a:defRPr>
    </a:lvl8pPr>
    <a:lvl9pPr marL="3657600" algn="l" defTabSz="914400" rtl="0" eaLnBrk="1" latinLnBrk="0" hangingPunct="1">
      <a:defRPr sz="1700"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15">
          <p15:clr>
            <a:srgbClr val="A4A3A4"/>
          </p15:clr>
        </p15:guide>
        <p15:guide id="2" pos="21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a:srgbClr val="FD6E03"/>
    <a:srgbClr val="FFFF00"/>
    <a:srgbClr val="FFCC00"/>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064"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372" y="-72"/>
      </p:cViewPr>
      <p:guideLst>
        <p:guide orient="horz" pos="2915"/>
        <p:guide pos="219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1" y="0"/>
            <a:ext cx="3037031" cy="463550"/>
          </a:xfrm>
          <a:prstGeom prst="rect">
            <a:avLst/>
          </a:prstGeom>
          <a:noFill/>
          <a:ln w="9525">
            <a:noFill/>
            <a:miter lim="800000"/>
            <a:headEnd/>
            <a:tailEnd/>
          </a:ln>
          <a:effectLst/>
        </p:spPr>
        <p:txBody>
          <a:bodyPr vert="horz" wrap="square" lIns="93919" tIns="46960" rIns="93919" bIns="46960" numCol="1" anchor="t" anchorCtr="0" compatLnSpc="1">
            <a:prstTxWarp prst="textNoShape">
              <a:avLst/>
            </a:prstTxWarp>
          </a:bodyPr>
          <a:lstStyle>
            <a:lvl1pPr defTabSz="939800" eaLnBrk="0" hangingPunct="0">
              <a:buFontTx/>
              <a:buNone/>
              <a:defRPr sz="1200">
                <a:latin typeface="Times New Roman" pitchFamily="18" charset="0"/>
                <a:ea typeface="+mn-ea"/>
                <a:cs typeface="+mn-cs"/>
              </a:defRPr>
            </a:lvl1pPr>
          </a:lstStyle>
          <a:p>
            <a:pPr>
              <a:defRPr/>
            </a:pPr>
            <a:endParaRPr lang="en-US"/>
          </a:p>
        </p:txBody>
      </p:sp>
      <p:sp>
        <p:nvSpPr>
          <p:cNvPr id="168963" name="Rectangle 3"/>
          <p:cNvSpPr>
            <a:spLocks noGrp="1" noChangeArrowheads="1"/>
          </p:cNvSpPr>
          <p:nvPr>
            <p:ph type="dt" sz="quarter" idx="1"/>
          </p:nvPr>
        </p:nvSpPr>
        <p:spPr bwMode="auto">
          <a:xfrm>
            <a:off x="3973369" y="0"/>
            <a:ext cx="3037031" cy="463550"/>
          </a:xfrm>
          <a:prstGeom prst="rect">
            <a:avLst/>
          </a:prstGeom>
          <a:noFill/>
          <a:ln w="9525">
            <a:noFill/>
            <a:miter lim="800000"/>
            <a:headEnd/>
            <a:tailEnd/>
          </a:ln>
          <a:effectLst/>
        </p:spPr>
        <p:txBody>
          <a:bodyPr vert="horz" wrap="square" lIns="93919" tIns="46960" rIns="93919" bIns="46960" numCol="1" anchor="t" anchorCtr="0" compatLnSpc="1">
            <a:prstTxWarp prst="textNoShape">
              <a:avLst/>
            </a:prstTxWarp>
          </a:bodyPr>
          <a:lstStyle>
            <a:lvl1pPr algn="r" defTabSz="939800" eaLnBrk="0" hangingPunct="0">
              <a:buFontTx/>
              <a:buNone/>
              <a:defRPr sz="1200">
                <a:latin typeface="Times New Roman" pitchFamily="18" charset="0"/>
                <a:ea typeface="+mn-ea"/>
                <a:cs typeface="+mn-cs"/>
              </a:defRPr>
            </a:lvl1pPr>
          </a:lstStyle>
          <a:p>
            <a:pPr>
              <a:defRPr/>
            </a:pPr>
            <a:endParaRPr lang="en-US"/>
          </a:p>
        </p:txBody>
      </p:sp>
      <p:sp>
        <p:nvSpPr>
          <p:cNvPr id="168964" name="Rectangle 4"/>
          <p:cNvSpPr>
            <a:spLocks noGrp="1" noChangeArrowheads="1"/>
          </p:cNvSpPr>
          <p:nvPr>
            <p:ph type="ftr" sz="quarter" idx="2"/>
          </p:nvPr>
        </p:nvSpPr>
        <p:spPr bwMode="auto">
          <a:xfrm>
            <a:off x="1" y="8832850"/>
            <a:ext cx="3037031" cy="463550"/>
          </a:xfrm>
          <a:prstGeom prst="rect">
            <a:avLst/>
          </a:prstGeom>
          <a:noFill/>
          <a:ln w="9525">
            <a:noFill/>
            <a:miter lim="800000"/>
            <a:headEnd/>
            <a:tailEnd/>
          </a:ln>
          <a:effectLst/>
        </p:spPr>
        <p:txBody>
          <a:bodyPr vert="horz" wrap="square" lIns="93919" tIns="46960" rIns="93919" bIns="46960" numCol="1" anchor="b" anchorCtr="0" compatLnSpc="1">
            <a:prstTxWarp prst="textNoShape">
              <a:avLst/>
            </a:prstTxWarp>
          </a:bodyPr>
          <a:lstStyle>
            <a:lvl1pPr defTabSz="939800" eaLnBrk="0" hangingPunct="0">
              <a:buFontTx/>
              <a:buNone/>
              <a:defRPr sz="1200">
                <a:latin typeface="Times New Roman" pitchFamily="18" charset="0"/>
                <a:ea typeface="+mn-ea"/>
                <a:cs typeface="+mn-cs"/>
              </a:defRPr>
            </a:lvl1pPr>
          </a:lstStyle>
          <a:p>
            <a:pPr>
              <a:defRPr/>
            </a:pPr>
            <a:endParaRPr lang="en-US"/>
          </a:p>
        </p:txBody>
      </p:sp>
      <p:sp>
        <p:nvSpPr>
          <p:cNvPr id="168965" name="Rectangle 5"/>
          <p:cNvSpPr>
            <a:spLocks noGrp="1" noChangeArrowheads="1"/>
          </p:cNvSpPr>
          <p:nvPr>
            <p:ph type="sldNum" sz="quarter" idx="3"/>
          </p:nvPr>
        </p:nvSpPr>
        <p:spPr bwMode="auto">
          <a:xfrm>
            <a:off x="3973369" y="8832850"/>
            <a:ext cx="3037031" cy="463550"/>
          </a:xfrm>
          <a:prstGeom prst="rect">
            <a:avLst/>
          </a:prstGeom>
          <a:noFill/>
          <a:ln w="9525">
            <a:noFill/>
            <a:miter lim="800000"/>
            <a:headEnd/>
            <a:tailEnd/>
          </a:ln>
          <a:effectLst/>
        </p:spPr>
        <p:txBody>
          <a:bodyPr vert="horz" wrap="square" lIns="93919" tIns="46960" rIns="93919" bIns="46960" numCol="1" anchor="b" anchorCtr="0" compatLnSpc="1">
            <a:prstTxWarp prst="textNoShape">
              <a:avLst/>
            </a:prstTxWarp>
          </a:bodyPr>
          <a:lstStyle>
            <a:lvl1pPr algn="r" defTabSz="939800" eaLnBrk="0" hangingPunct="0">
              <a:buFontTx/>
              <a:buNone/>
              <a:defRPr sz="1200">
                <a:latin typeface="Times New Roman" pitchFamily="18" charset="0"/>
              </a:defRPr>
            </a:lvl1pPr>
          </a:lstStyle>
          <a:p>
            <a:pPr>
              <a:defRPr/>
            </a:pPr>
            <a:fld id="{3F54005D-E559-4170-A7C4-B1427410E94F}" type="slidenum">
              <a:rPr lang="en-US"/>
              <a:pPr>
                <a:defRPr/>
              </a:pPr>
              <a:t>‹#›</a:t>
            </a:fld>
            <a:endParaRPr lang="en-US"/>
          </a:p>
        </p:txBody>
      </p:sp>
    </p:spTree>
    <p:extLst>
      <p:ext uri="{BB962C8B-B14F-4D97-AF65-F5344CB8AC3E}">
        <p14:creationId xmlns:p14="http://schemas.microsoft.com/office/powerpoint/2010/main" val="2814688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37031" cy="463550"/>
          </a:xfrm>
          <a:prstGeom prst="rect">
            <a:avLst/>
          </a:prstGeom>
          <a:noFill/>
          <a:ln w="9525">
            <a:noFill/>
            <a:miter lim="800000"/>
            <a:headEnd/>
            <a:tailEnd/>
          </a:ln>
          <a:effectLst/>
        </p:spPr>
        <p:txBody>
          <a:bodyPr vert="horz" wrap="square" lIns="93919" tIns="46960" rIns="93919" bIns="46960" numCol="1" anchor="t" anchorCtr="0" compatLnSpc="1">
            <a:prstTxWarp prst="textNoShape">
              <a:avLst/>
            </a:prstTxWarp>
          </a:bodyPr>
          <a:lstStyle>
            <a:lvl1pPr defTabSz="939800" eaLnBrk="0" hangingPunct="0">
              <a:buFontTx/>
              <a:buNone/>
              <a:defRPr sz="1200">
                <a:latin typeface="Times New Roman" pitchFamily="18"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973369" y="0"/>
            <a:ext cx="3037031" cy="463550"/>
          </a:xfrm>
          <a:prstGeom prst="rect">
            <a:avLst/>
          </a:prstGeom>
          <a:noFill/>
          <a:ln w="9525">
            <a:noFill/>
            <a:miter lim="800000"/>
            <a:headEnd/>
            <a:tailEnd/>
          </a:ln>
          <a:effectLst/>
        </p:spPr>
        <p:txBody>
          <a:bodyPr vert="horz" wrap="square" lIns="93919" tIns="46960" rIns="93919" bIns="46960" numCol="1" anchor="t" anchorCtr="0" compatLnSpc="1">
            <a:prstTxWarp prst="textNoShape">
              <a:avLst/>
            </a:prstTxWarp>
          </a:bodyPr>
          <a:lstStyle>
            <a:lvl1pPr algn="r" defTabSz="939800" eaLnBrk="0" hangingPunct="0">
              <a:buFontTx/>
              <a:buNone/>
              <a:defRPr sz="1200">
                <a:latin typeface="Times New Roman" pitchFamily="18" charset="0"/>
                <a:ea typeface="+mn-ea"/>
                <a:cs typeface="+mn-cs"/>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82688" y="696913"/>
            <a:ext cx="4649787" cy="348773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4721" y="4414838"/>
            <a:ext cx="5140960" cy="4184650"/>
          </a:xfrm>
          <a:prstGeom prst="rect">
            <a:avLst/>
          </a:prstGeom>
          <a:noFill/>
          <a:ln w="9525">
            <a:noFill/>
            <a:miter lim="800000"/>
            <a:headEnd/>
            <a:tailEnd/>
          </a:ln>
          <a:effectLst/>
        </p:spPr>
        <p:txBody>
          <a:bodyPr vert="horz" wrap="square" lIns="93919" tIns="46960" rIns="93919" bIns="4696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17414" name="Rectangle 6"/>
          <p:cNvSpPr>
            <a:spLocks noGrp="1" noChangeArrowheads="1"/>
          </p:cNvSpPr>
          <p:nvPr>
            <p:ph type="ftr" sz="quarter" idx="4"/>
          </p:nvPr>
        </p:nvSpPr>
        <p:spPr bwMode="auto">
          <a:xfrm>
            <a:off x="1" y="8832850"/>
            <a:ext cx="3037031" cy="463550"/>
          </a:xfrm>
          <a:prstGeom prst="rect">
            <a:avLst/>
          </a:prstGeom>
          <a:noFill/>
          <a:ln w="9525">
            <a:noFill/>
            <a:miter lim="800000"/>
            <a:headEnd/>
            <a:tailEnd/>
          </a:ln>
          <a:effectLst/>
        </p:spPr>
        <p:txBody>
          <a:bodyPr vert="horz" wrap="square" lIns="93919" tIns="46960" rIns="93919" bIns="46960" numCol="1" anchor="b" anchorCtr="0" compatLnSpc="1">
            <a:prstTxWarp prst="textNoShape">
              <a:avLst/>
            </a:prstTxWarp>
          </a:bodyPr>
          <a:lstStyle>
            <a:lvl1pPr defTabSz="939800" eaLnBrk="0" hangingPunct="0">
              <a:buFontTx/>
              <a:buNone/>
              <a:defRPr sz="1200">
                <a:latin typeface="Times New Roman" pitchFamily="18"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973369" y="8832850"/>
            <a:ext cx="3037031" cy="463550"/>
          </a:xfrm>
          <a:prstGeom prst="rect">
            <a:avLst/>
          </a:prstGeom>
          <a:noFill/>
          <a:ln w="9525">
            <a:noFill/>
            <a:miter lim="800000"/>
            <a:headEnd/>
            <a:tailEnd/>
          </a:ln>
          <a:effectLst/>
        </p:spPr>
        <p:txBody>
          <a:bodyPr vert="horz" wrap="square" lIns="93919" tIns="46960" rIns="93919" bIns="46960" numCol="1" anchor="b" anchorCtr="0" compatLnSpc="1">
            <a:prstTxWarp prst="textNoShape">
              <a:avLst/>
            </a:prstTxWarp>
          </a:bodyPr>
          <a:lstStyle>
            <a:lvl1pPr algn="r" defTabSz="939800" eaLnBrk="0" hangingPunct="0">
              <a:buFontTx/>
              <a:buNone/>
              <a:defRPr sz="1200">
                <a:latin typeface="Times New Roman" pitchFamily="18" charset="0"/>
              </a:defRPr>
            </a:lvl1pPr>
          </a:lstStyle>
          <a:p>
            <a:pPr>
              <a:defRPr/>
            </a:pPr>
            <a:fld id="{EF35BD73-0731-43FB-8F74-F18AA4ACBF12}" type="slidenum">
              <a:rPr lang="en-US"/>
              <a:pPr>
                <a:defRPr/>
              </a:pPr>
              <a:t>‹#›</a:t>
            </a:fld>
            <a:endParaRPr lang="en-US"/>
          </a:p>
        </p:txBody>
      </p:sp>
    </p:spTree>
    <p:extLst>
      <p:ext uri="{BB962C8B-B14F-4D97-AF65-F5344CB8AC3E}">
        <p14:creationId xmlns:p14="http://schemas.microsoft.com/office/powerpoint/2010/main" val="3823813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DEC0A-0557-2F47-9D52-E9E59CBB83B5}" type="slidenum">
              <a:rPr lang="en-US"/>
              <a:pPr/>
              <a:t>10</a:t>
            </a:fld>
            <a:endParaRPr lang="en-US"/>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5A7DF38-F9F0-8246-B6BC-8FC48613C0CA}" type="slidenum">
              <a:rPr lang="en-US"/>
              <a:pPr/>
              <a:t>22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746C089-A1BD-4240-931B-0D9AFBD6DA5A}" type="slidenum">
              <a:rPr lang="en-US"/>
              <a:pPr/>
              <a:t>23</a:t>
            </a:fld>
            <a:endParaRPr lang="en-US"/>
          </a:p>
        </p:txBody>
      </p:sp>
      <p:sp>
        <p:nvSpPr>
          <p:cNvPr id="38915" name="Rectangle 2"/>
          <p:cNvSpPr>
            <a:spLocks noGrp="1" noRot="1" noChangeAspect="1" noChangeArrowheads="1" noTextEdit="1"/>
          </p:cNvSpPr>
          <p:nvPr>
            <p:ph type="sldImg"/>
          </p:nvPr>
        </p:nvSpPr>
        <p:spPr>
          <a:xfrm>
            <a:off x="1181100" y="696913"/>
            <a:ext cx="4651375" cy="3487737"/>
          </a:xfrm>
          <a:ln/>
        </p:spPr>
      </p:sp>
      <p:sp>
        <p:nvSpPr>
          <p:cNvPr id="38916" name="Rectangle 3"/>
          <p:cNvSpPr>
            <a:spLocks noGrp="1" noChangeArrowheads="1"/>
          </p:cNvSpPr>
          <p:nvPr>
            <p:ph type="body" idx="1"/>
          </p:nvPr>
        </p:nvSpPr>
        <p:spPr>
          <a:xfrm>
            <a:off x="466725" y="4414839"/>
            <a:ext cx="6153150" cy="4184650"/>
          </a:xfrm>
          <a:noFill/>
          <a:ln/>
        </p:spPr>
        <p:txBody>
          <a:bodyPr/>
          <a:lstStyle/>
          <a:p>
            <a:r>
              <a:rPr lang="en-US">
                <a:latin typeface="Times New Roman" charset="0"/>
              </a:rPr>
              <a:t>This slide is self-explanatory (I hope).</a:t>
            </a:r>
          </a:p>
          <a:p>
            <a:r>
              <a:rPr lang="en-US">
                <a:latin typeface="Times New Roman" charset="0"/>
              </a:rPr>
              <a:t>This is a real picture of a real working plug-in hybrid Prius, published in IEEE Spectrum – the flagship magazine of IEEE, the world’s largest engineering society. (Over 300,000 members.) Much of what I have learned about these technologies comes from meetings of IEEE technical societies; I serve on the governing boards (“AdComs”) of two of them, and have worked a lot with others. This is real stuff, not advocacy politics.</a:t>
            </a:r>
          </a:p>
          <a:p>
            <a:r>
              <a:rPr lang="en-US">
                <a:latin typeface="Times New Roman" charset="0"/>
              </a:rPr>
              <a:t>Plug-ins are real today – but not cheap today, and not yet mass-produced (though I hope we may be close). The biggest technical problem is the cost of the batteries. In fact, Toyota now says that supplies of state-of-the-art batteries are the main factor limiting their sales of hybrid cars (which have been doubling every year for some time, with lots of people in line to try to buy them). DOE and the US auto industry almost gave up on developing breakthrough batteries decades ago – but the electronics industry did not give up. Major breakthroughs have been made, mainly by people building laptops and cell phones – but the technology carries over.</a:t>
            </a:r>
          </a:p>
          <a:p>
            <a:r>
              <a:rPr lang="en-US">
                <a:latin typeface="Times New Roman" charset="0"/>
              </a:rPr>
              <a:t>However – the core electronics manufacturing centers in the world are no longer in the US, even for US-designed and US-owned products. Most of the engineers are not US born even here. A recent pie chart of lithium battery production shows 46% in Japan and 46% in China and Korea. Batteries are available in China today far beyond what the US makers of plug-ins seem to have access to. They are still not cheap – but with more competition, and a solid need for the product, it is a very important option to push as hard as we can.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91AFFA7-3F6B-934E-8FFD-D46E187F4A62}" type="slidenum">
              <a:rPr lang="en-US"/>
              <a:pPr/>
              <a:t>24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228601" y="4414839"/>
            <a:ext cx="6450013" cy="4298950"/>
          </a:xfrm>
          <a:noFill/>
          <a:ln/>
        </p:spPr>
        <p:txBody>
          <a:bodyPr/>
          <a:lstStyle/>
          <a:p>
            <a:r>
              <a:rPr lang="en-US">
                <a:latin typeface="Times New Roman" charset="0"/>
              </a:rPr>
              <a:t>The GEM flexibly fueled car is the key to the transition to sustainable car fuel, if we want to get to anything else but a pure electric car. (Even then, hybrid cars can be made flexible.)</a:t>
            </a:r>
          </a:p>
          <a:p>
            <a:r>
              <a:rPr lang="en-US">
                <a:latin typeface="Times New Roman" charset="0"/>
              </a:rPr>
              <a:t>	The key point is that GEM flexibility is HERE TODAY. It’s not mainly a subject for research. It’s ready for mass deployment. It is the one and only option we have at hand right now to break the chicken and egg cycle soon enough to deploy advanced independent cars before 2030 in large numbers.</a:t>
            </a:r>
          </a:p>
          <a:p>
            <a:r>
              <a:rPr lang="en-US">
                <a:latin typeface="Times New Roman" charset="0"/>
              </a:rPr>
              <a:t>	And – it’s not very expensive. If you compare the $100-200 per car to achieve “fuel insurance” for the life of a car, that’s a whole lot less than what we all pay every year for accident insurance. And maybe for most of us, the chances of a big accident in the next 20 years are less than the chances of some problems in the Middle East. Or, to put it another way, this flexibility would give the car buyer a chance to buy something else besides gasoline on days when the price of gasoline is too high. Many, many Brazilians have been grinning this year about how they didn’t have to buy gasoline when the price was rising so much all over the world.</a:t>
            </a:r>
          </a:p>
          <a:p>
            <a:r>
              <a:rPr lang="en-US">
                <a:latin typeface="Times New Roman" charset="0"/>
              </a:rPr>
              <a:t> 	To really accelerate the development of methanol and ethanol fuels, without creating subsidies, we could simply REQUIRE that new gasoline-carrying cars should have GEM flexibility. Yes, this would be a legal intervention – but it would actually STRENGTHEN market forces because it would open the door to more competition. In many ways, it would be like the imposition of common standards for communication interfaces and common carriers; they do require laws, but their EFFECT is to open up more competition. This is a case where more competition may be a life-or-death matter for national security, and we need it as fast as we can get it. GE flexible cars have been penetrating the markets without special laws in Brazil – but we need three-way flexibility, and we cannot afford to wait.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8937350-7084-3242-810D-E36C25508CFE}" type="slidenum">
              <a:rPr lang="en-US"/>
              <a:pPr/>
              <a:t>25</a:t>
            </a:fld>
            <a:endParaRPr lang="en-US"/>
          </a:p>
        </p:txBody>
      </p:sp>
      <p:sp>
        <p:nvSpPr>
          <p:cNvPr id="18435" name="Rectangle 2"/>
          <p:cNvSpPr>
            <a:spLocks noGrp="1" noRot="1" noChangeAspect="1" noChangeArrowheads="1" noTextEdit="1"/>
          </p:cNvSpPr>
          <p:nvPr>
            <p:ph type="sldImg"/>
          </p:nvPr>
        </p:nvSpPr>
        <p:spPr>
          <a:xfrm>
            <a:off x="1184275" y="696913"/>
            <a:ext cx="4649788" cy="3487737"/>
          </a:xfrm>
          <a:ln/>
        </p:spPr>
      </p:sp>
      <p:sp>
        <p:nvSpPr>
          <p:cNvPr id="18436" name="Rectangle 3"/>
          <p:cNvSpPr>
            <a:spLocks noGrp="1" noChangeArrowheads="1"/>
          </p:cNvSpPr>
          <p:nvPr>
            <p:ph type="body" idx="1"/>
          </p:nvPr>
        </p:nvSpPr>
        <p:spPr>
          <a:noFill/>
          <a:ln/>
        </p:spPr>
        <p:txBody>
          <a:bodyPr/>
          <a:lstStyle/>
          <a:p>
            <a:r>
              <a:rPr lang="en-US"/>
              <a:t>There are lots of people out there who want to spend billions of dollars over a few decades, in order to improve our ability to make pure ethanol from “cellulosic” sources like wood or grass. But why restrict it to pure ethanol? People have known for decades or even centuries how to make MIXED ALCOHOLS or other useful fuels from wood. Ever hear of “wood alcohol?”</a:t>
            </a:r>
          </a:p>
          <a:p>
            <a:r>
              <a:rPr lang="en-US"/>
              <a:t>We don’t need to wait decades for a technology to make wood alcohol. It’s already in existence, for decades and decades. What’s more – there is a lot more efficiency and a lot less waste when we make the kinds of fuels nature wants us to make, instead of demanding pure ethanol. Farmers can make a lot more money by making and selling these other kinds of fuels, because they can make more fuel per ton of biomass at a lower cost. </a:t>
            </a:r>
          </a:p>
          <a:p>
            <a:r>
              <a:rPr lang="en-US"/>
              <a:t>What we need is a MARKET for what we already know how to make.</a:t>
            </a:r>
          </a:p>
          <a:p>
            <a:r>
              <a:rPr lang="en-US"/>
              <a:t>We need cars which can USE these easier types of alcohol and biofuel…</a:t>
            </a:r>
          </a:p>
          <a:p>
            <a:r>
              <a:rPr lang="en-US"/>
              <a:t>and that turns out to be a whole lot cheaper than doing things the hard way.</a:t>
            </a:r>
          </a:p>
          <a:p>
            <a:endParaRPr lang="en-US"/>
          </a:p>
          <a:p>
            <a:r>
              <a:rPr lang="en-US"/>
              <a:t>CAVEAT: R&amp;D on new, advanced biofuel production technology could be a big help here, IF WE move immediately to open up the market for ALL these alternative liquid fuels, ethanol included. GEM fuel flexibility will do this, because it requires a general ability to handle liquids as corrosive as methanol, and adaptive engine control.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B770-2EF0-E346-A0E3-B2B1C8FBF181}" type="slidenum">
              <a:rPr lang="en-US"/>
              <a:pPr/>
              <a:t>26</a:t>
            </a:fld>
            <a:endParaRPr lang="en-US"/>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A530E-776B-9243-918B-C0738CECDBD2}" type="slidenum">
              <a:rPr lang="en-US"/>
              <a:pPr/>
              <a:t>28</a:t>
            </a:fld>
            <a:endParaRPr lang="en-US"/>
          </a:p>
        </p:txBody>
      </p:sp>
      <p:sp>
        <p:nvSpPr>
          <p:cNvPr id="916482" name="Rectangle 2"/>
          <p:cNvSpPr>
            <a:spLocks noGrp="1" noRot="1" noChangeAspect="1" noChangeArrowheads="1" noTextEdit="1"/>
          </p:cNvSpPr>
          <p:nvPr>
            <p:ph type="sldImg"/>
          </p:nvPr>
        </p:nvSpPr>
        <p:spPr>
          <a:xfrm>
            <a:off x="1181100" y="696913"/>
            <a:ext cx="4648200" cy="3486150"/>
          </a:xfrm>
          <a:ln/>
        </p:spPr>
      </p:sp>
      <p:sp>
        <p:nvSpPr>
          <p:cNvPr id="916483"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Arial" pitchFamily="34" charset="0"/>
                <a:ea typeface="+mn-ea"/>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en-US"/>
            </a:p>
          </p:txBody>
        </p:sp>
      </p:grpSp>
      <p:sp>
        <p:nvSpPr>
          <p:cNvPr id="35021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5021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D1515E03-EE7E-4B25-8792-C8989F2034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E931C0-6BC4-4A24-8EDA-970DFF8190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F169671-C687-451B-9CCD-E1EE09F1C5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0C2B313-5499-4F74-8318-800361E304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9643EB4-63FA-4B6B-B9AE-E75E70BB083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5"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Slide Number Placeholder 22"/>
          <p:cNvSpPr>
            <a:spLocks noGrp="1"/>
          </p:cNvSpPr>
          <p:nvPr>
            <p:ph type="sldNum" sz="quarter" idx="12"/>
          </p:nvPr>
        </p:nvSpPr>
        <p:spPr/>
        <p:txBody>
          <a:bodyPr/>
          <a:lstStyle>
            <a:lvl1pPr>
              <a:buFontTx/>
              <a:buChar char="•"/>
              <a:defRPr/>
            </a:lvl1pPr>
          </a:lstStyle>
          <a:p>
            <a:pPr>
              <a:defRPr/>
            </a:pPr>
            <a:fld id="{B54FD497-22CD-4369-838E-F26527157186}" type="slidenum">
              <a:rPr lang="en-US"/>
              <a:pPr>
                <a:defRPr/>
              </a:pPr>
              <a:t>‹#›</a:t>
            </a:fld>
            <a:endParaRPr lang="en-US"/>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5"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Slide Number Placeholder 22"/>
          <p:cNvSpPr>
            <a:spLocks noGrp="1"/>
          </p:cNvSpPr>
          <p:nvPr>
            <p:ph type="sldNum" sz="quarter" idx="12"/>
          </p:nvPr>
        </p:nvSpPr>
        <p:spPr/>
        <p:txBody>
          <a:bodyPr/>
          <a:lstStyle>
            <a:lvl1pPr>
              <a:buFontTx/>
              <a:buChar char="•"/>
              <a:defRPr/>
            </a:lvl1pPr>
          </a:lstStyle>
          <a:p>
            <a:pPr>
              <a:defRPr/>
            </a:pPr>
            <a:fld id="{BB540A04-029C-4435-8EFF-0A8F0565178D}" type="slidenum">
              <a:rPr lang="en-US"/>
              <a:pPr>
                <a:defRPr/>
              </a:pPr>
              <a:t>‹#›</a:t>
            </a:fld>
            <a:endParaRPr lang="en-US"/>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5"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Slide Number Placeholder 22"/>
          <p:cNvSpPr>
            <a:spLocks noGrp="1"/>
          </p:cNvSpPr>
          <p:nvPr>
            <p:ph type="sldNum" sz="quarter" idx="12"/>
          </p:nvPr>
        </p:nvSpPr>
        <p:spPr/>
        <p:txBody>
          <a:bodyPr/>
          <a:lstStyle>
            <a:lvl1pPr>
              <a:buFontTx/>
              <a:buChar char="•"/>
              <a:defRPr/>
            </a:lvl1pPr>
          </a:lstStyle>
          <a:p>
            <a:pPr>
              <a:defRPr/>
            </a:pPr>
            <a:fld id="{93CF7ADC-F340-483D-AB79-4EE10AC8CC76}" type="slidenum">
              <a:rPr lang="en-US"/>
              <a:pPr>
                <a:defRPr/>
              </a:pPr>
              <a:t>‹#›</a:t>
            </a:fld>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7213"/>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7" name="Slide Number Placeholder 22"/>
          <p:cNvSpPr>
            <a:spLocks noGrp="1"/>
          </p:cNvSpPr>
          <p:nvPr>
            <p:ph type="sldNum" sz="quarter" idx="12"/>
          </p:nvPr>
        </p:nvSpPr>
        <p:spPr/>
        <p:txBody>
          <a:bodyPr/>
          <a:lstStyle>
            <a:lvl1pPr>
              <a:buFontTx/>
              <a:buChar char="•"/>
              <a:defRPr/>
            </a:lvl1pPr>
          </a:lstStyle>
          <a:p>
            <a:pPr>
              <a:defRPr/>
            </a:pPr>
            <a:fld id="{68788AB3-50B3-4116-BB16-8F74B07C4F36}" type="slidenum">
              <a:rPr lang="en-US"/>
              <a:pPr>
                <a:defRPr/>
              </a:pPr>
              <a:t>‹#›</a:t>
            </a:fld>
            <a:endParaRPr lang="en-US"/>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8"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9" name="Slide Number Placeholder 22"/>
          <p:cNvSpPr>
            <a:spLocks noGrp="1"/>
          </p:cNvSpPr>
          <p:nvPr>
            <p:ph type="sldNum" sz="quarter" idx="12"/>
          </p:nvPr>
        </p:nvSpPr>
        <p:spPr/>
        <p:txBody>
          <a:bodyPr/>
          <a:lstStyle>
            <a:lvl1pPr>
              <a:buFontTx/>
              <a:buChar char="•"/>
              <a:defRPr/>
            </a:lvl1pPr>
          </a:lstStyle>
          <a:p>
            <a:pPr>
              <a:defRPr/>
            </a:pPr>
            <a:fld id="{DB1BB9DA-3DE6-4AA5-B4EF-6C27BFC4F041}" type="slidenum">
              <a:rPr lang="en-US"/>
              <a:pPr>
                <a:defRPr/>
              </a:pPr>
              <a:t>‹#›</a:t>
            </a:fld>
            <a:endParaRPr lang="en-US"/>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4"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5" name="Slide Number Placeholder 22"/>
          <p:cNvSpPr>
            <a:spLocks noGrp="1"/>
          </p:cNvSpPr>
          <p:nvPr>
            <p:ph type="sldNum" sz="quarter" idx="12"/>
          </p:nvPr>
        </p:nvSpPr>
        <p:spPr/>
        <p:txBody>
          <a:bodyPr/>
          <a:lstStyle>
            <a:lvl1pPr>
              <a:buFontTx/>
              <a:buChar char="•"/>
              <a:defRPr/>
            </a:lvl1pPr>
          </a:lstStyle>
          <a:p>
            <a:pPr>
              <a:defRPr/>
            </a:pPr>
            <a:fld id="{81BE5C72-63DB-4C43-98F6-BBBD9AEA0BDD}"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02208B2-0E2B-424B-ADEC-487558AC9F0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4" name="Slide Number Placeholder 22"/>
          <p:cNvSpPr>
            <a:spLocks noGrp="1"/>
          </p:cNvSpPr>
          <p:nvPr>
            <p:ph type="sldNum" sz="quarter" idx="12"/>
          </p:nvPr>
        </p:nvSpPr>
        <p:spPr/>
        <p:txBody>
          <a:bodyPr/>
          <a:lstStyle>
            <a:lvl1pPr>
              <a:buFontTx/>
              <a:buChar char="•"/>
              <a:defRPr/>
            </a:lvl1pPr>
          </a:lstStyle>
          <a:p>
            <a:pPr>
              <a:defRPr/>
            </a:pPr>
            <a:fld id="{6B6CC1AC-FB76-41CD-B4B8-6135B65951C4}" type="slidenum">
              <a:rPr lang="en-US"/>
              <a:pPr>
                <a:defRPr/>
              </a:pPr>
              <a:t>‹#›</a:t>
            </a:fld>
            <a:endParaRPr lang="en-US"/>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7" name="Slide Number Placeholder 22"/>
          <p:cNvSpPr>
            <a:spLocks noGrp="1"/>
          </p:cNvSpPr>
          <p:nvPr>
            <p:ph type="sldNum" sz="quarter" idx="12"/>
          </p:nvPr>
        </p:nvSpPr>
        <p:spPr/>
        <p:txBody>
          <a:bodyPr/>
          <a:lstStyle>
            <a:lvl1pPr>
              <a:buFontTx/>
              <a:buChar char="•"/>
              <a:defRPr/>
            </a:lvl1pPr>
          </a:lstStyle>
          <a:p>
            <a:pPr>
              <a:defRPr/>
            </a:pPr>
            <a:fld id="{1DA93EE6-9232-459E-AC72-289E62C31AE3}" type="slidenum">
              <a:rPr lang="en-US"/>
              <a:pPr>
                <a:defRPr/>
              </a:pPr>
              <a:t>‹#›</a:t>
            </a:fld>
            <a:endParaRPr lang="en-US"/>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7" name="Slide Number Placeholder 22"/>
          <p:cNvSpPr>
            <a:spLocks noGrp="1"/>
          </p:cNvSpPr>
          <p:nvPr>
            <p:ph type="sldNum" sz="quarter" idx="12"/>
          </p:nvPr>
        </p:nvSpPr>
        <p:spPr/>
        <p:txBody>
          <a:bodyPr/>
          <a:lstStyle>
            <a:lvl1pPr>
              <a:buFontTx/>
              <a:buChar char="•"/>
              <a:defRPr/>
            </a:lvl1pPr>
          </a:lstStyle>
          <a:p>
            <a:pPr>
              <a:defRPr/>
            </a:pPr>
            <a:fld id="{141C42A3-4CE2-459D-916E-7AF04DEAA6F3}" type="slidenum">
              <a:rPr lang="en-US"/>
              <a:pPr>
                <a:defRPr/>
              </a:pPr>
              <a:t>‹#›</a:t>
            </a:fld>
            <a:endParaRPr lang="en-US"/>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5"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Slide Number Placeholder 22"/>
          <p:cNvSpPr>
            <a:spLocks noGrp="1"/>
          </p:cNvSpPr>
          <p:nvPr>
            <p:ph type="sldNum" sz="quarter" idx="12"/>
          </p:nvPr>
        </p:nvSpPr>
        <p:spPr/>
        <p:txBody>
          <a:bodyPr/>
          <a:lstStyle>
            <a:lvl1pPr>
              <a:buFontTx/>
              <a:buChar char="•"/>
              <a:defRPr/>
            </a:lvl1pPr>
          </a:lstStyle>
          <a:p>
            <a:pPr>
              <a:defRPr/>
            </a:pPr>
            <a:fld id="{4A6918C2-A110-46BF-BEAD-3FA2F80D92FF}" type="slidenum">
              <a:rPr lang="en-US"/>
              <a:pPr>
                <a:defRPr/>
              </a:pPr>
              <a:t>‹#›</a:t>
            </a:fld>
            <a:endParaRPr lang="en-US"/>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7013"/>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5" name="Footer Placeholder 2"/>
          <p:cNvSpPr>
            <a:spLocks noGrp="1"/>
          </p:cNvSpPr>
          <p:nvPr>
            <p:ph type="ftr" sz="quarter" idx="11"/>
          </p:nvPr>
        </p:nvSpPr>
        <p:spPr/>
        <p:txBody>
          <a:bodyPr/>
          <a:lstStyle>
            <a:lvl1pPr>
              <a:buFontTx/>
              <a:buChar char="•"/>
              <a:defRPr>
                <a:ea typeface="ＭＳ Ｐゴシック" charset="0"/>
                <a:cs typeface="ＭＳ Ｐゴシック" charset="0"/>
              </a:defRPr>
            </a:lvl1pPr>
          </a:lstStyle>
          <a:p>
            <a:pPr>
              <a:defRPr/>
            </a:pPr>
            <a:endParaRPr lang="en-US"/>
          </a:p>
        </p:txBody>
      </p:sp>
      <p:sp>
        <p:nvSpPr>
          <p:cNvPr id="6" name="Slide Number Placeholder 22"/>
          <p:cNvSpPr>
            <a:spLocks noGrp="1"/>
          </p:cNvSpPr>
          <p:nvPr>
            <p:ph type="sldNum" sz="quarter" idx="12"/>
          </p:nvPr>
        </p:nvSpPr>
        <p:spPr/>
        <p:txBody>
          <a:bodyPr/>
          <a:lstStyle>
            <a:lvl1pPr>
              <a:buFontTx/>
              <a:buChar char="•"/>
              <a:defRPr/>
            </a:lvl1pPr>
          </a:lstStyle>
          <a:p>
            <a:pPr>
              <a:defRPr/>
            </a:pPr>
            <a:fld id="{17A0786F-3C9E-4C2B-A2D8-BF099C3D36CB}" type="slidenum">
              <a:rPr lang="en-US"/>
              <a:pPr>
                <a:defRPr/>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C4EC4C-CCFD-461A-A0B1-5A817464E6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BD4DEC5-A803-4E5F-A332-5E9276EB79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D98DFCD8-6E9B-49AF-9AE7-F45CED3761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A9C7D8A5-6862-485F-A06C-F24EF13316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8D976A9-3480-4BD5-A74C-4E21F1D553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44332C4-CE20-43C7-9F77-D82AB43E02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21CB00F-B993-42AF-9883-10609A9931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34918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Arial" pitchFamily="34" charset="0"/>
                <a:ea typeface="+mn-ea"/>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en-US"/>
            </a:p>
          </p:txBody>
        </p:sp>
      </p:grpSp>
      <p:sp>
        <p:nvSpPr>
          <p:cNvPr id="34918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4919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buFontTx/>
              <a:buNone/>
              <a:defRPr sz="1400">
                <a:latin typeface="+mn-lt"/>
                <a:ea typeface="+mn-ea"/>
                <a:cs typeface="+mn-cs"/>
              </a:defRPr>
            </a:lvl1pPr>
          </a:lstStyle>
          <a:p>
            <a:pPr>
              <a:defRPr/>
            </a:pPr>
            <a:endParaRPr lang="en-US"/>
          </a:p>
        </p:txBody>
      </p:sp>
      <p:sp>
        <p:nvSpPr>
          <p:cNvPr id="34919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buFontTx/>
              <a:buNone/>
              <a:defRPr sz="1400">
                <a:latin typeface="+mn-lt"/>
                <a:ea typeface="+mn-ea"/>
                <a:cs typeface="+mn-cs"/>
              </a:defRPr>
            </a:lvl1pPr>
          </a:lstStyle>
          <a:p>
            <a:pPr>
              <a:defRPr/>
            </a:pPr>
            <a:endParaRPr lang="en-US"/>
          </a:p>
        </p:txBody>
      </p:sp>
      <p:sp>
        <p:nvSpPr>
          <p:cNvPr id="34919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buFontTx/>
              <a:buNone/>
              <a:defRPr sz="1400">
                <a:latin typeface="Times New Roman" pitchFamily="18" charset="0"/>
              </a:defRPr>
            </a:lvl1pPr>
          </a:lstStyle>
          <a:p>
            <a:pPr>
              <a:defRPr/>
            </a:pPr>
            <a:fld id="{35BCF09A-7DF6-4744-BF8A-6FE24E956F5E}" type="slidenum">
              <a:rPr lang="en-US"/>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5481"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 id="2147485479" r:id="rId12"/>
    <p:sldLayoutId id="2147485480"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914400" y="227013"/>
            <a:ext cx="7772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12"/>
          <p:cNvSpPr>
            <a:spLocks noGrp="1"/>
          </p:cNvSpPr>
          <p:nvPr>
            <p:ph type="body" idx="1"/>
          </p:nvPr>
        </p:nvSpPr>
        <p:spPr bwMode="auto">
          <a:xfrm>
            <a:off x="457200" y="1827213"/>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buFontTx/>
              <a:buNone/>
              <a:defRPr kumimoji="0" sz="1000" b="0">
                <a:solidFill>
                  <a:srgbClr val="FFFFFF"/>
                </a:solidFill>
                <a:latin typeface="Century Gothic"/>
                <a:ea typeface="+mn-ea"/>
                <a:cs typeface="+mn-cs"/>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buFontTx/>
              <a:buNone/>
              <a:defRPr sz="1200" b="0">
                <a:solidFill>
                  <a:srgbClr val="FFFFFF"/>
                </a:solidFill>
                <a:latin typeface="Century Gothic"/>
                <a:ea typeface="+mn-ea"/>
                <a:cs typeface="+mn-cs"/>
              </a:defRPr>
            </a:lvl1pPr>
          </a:lstStyle>
          <a:p>
            <a:pPr>
              <a:defRPr/>
            </a:pPr>
            <a:endParaRPr lang="en-US"/>
          </a:p>
        </p:txBody>
      </p:sp>
      <p:sp>
        <p:nvSpPr>
          <p:cNvPr id="23" name="Slide Number Placeholder 22"/>
          <p:cNvSpPr>
            <a:spLocks noGrp="1"/>
          </p:cNvSpPr>
          <p:nvPr>
            <p:ph type="sldNum" sz="quarter" idx="4"/>
          </p:nvPr>
        </p:nvSpPr>
        <p:spPr>
          <a:xfrm>
            <a:off x="8183563" y="6481763"/>
            <a:ext cx="503237" cy="301625"/>
          </a:xfrm>
          <a:prstGeom prst="rect">
            <a:avLst/>
          </a:prstGeom>
        </p:spPr>
        <p:txBody>
          <a:bodyPr vert="horz" wrap="square" lIns="91440" tIns="45720" rIns="91440" bIns="45720" numCol="1" anchor="b" anchorCtr="0" compatLnSpc="1">
            <a:prstTxWarp prst="textNoShape">
              <a:avLst/>
            </a:prstTxWarp>
          </a:bodyPr>
          <a:lstStyle>
            <a:lvl1pPr algn="r">
              <a:buFontTx/>
              <a:buNone/>
              <a:defRPr sz="1200">
                <a:solidFill>
                  <a:srgbClr val="FFFFFF"/>
                </a:solidFill>
                <a:latin typeface="Century Gothic" pitchFamily="34" charset="0"/>
              </a:defRPr>
            </a:lvl1pPr>
          </a:lstStyle>
          <a:p>
            <a:pPr>
              <a:defRPr/>
            </a:pPr>
            <a:fld id="{C694C71F-D1D8-45F7-9634-F5A9FD4A5EA1}" type="slidenum">
              <a:rPr lang="en-US"/>
              <a:pPr>
                <a:defRPr/>
              </a:pPr>
              <a:t>‹#›</a:t>
            </a:fld>
            <a:endParaRPr lang="en-US"/>
          </a:p>
        </p:txBody>
      </p:sp>
      <p:pic>
        <p:nvPicPr>
          <p:cNvPr id="2055" name="Picture 7" descr="nsf1"/>
          <p:cNvPicPr>
            <a:picLocks noChangeAspect="1" noChangeArrowheads="1"/>
          </p:cNvPicPr>
          <p:nvPr userDrawn="1"/>
        </p:nvPicPr>
        <p:blipFill>
          <a:blip r:embed="rId14" cstate="print"/>
          <a:srcRect/>
          <a:stretch>
            <a:fillRect/>
          </a:stretch>
        </p:blipFill>
        <p:spPr bwMode="auto">
          <a:xfrm>
            <a:off x="227013" y="455613"/>
            <a:ext cx="914400"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marL="484188" indent="-484188" algn="r" rtl="0" eaLnBrk="0" fontAlgn="base" hangingPunct="0">
        <a:spcBef>
          <a:spcPct val="0"/>
        </a:spcBef>
        <a:spcAft>
          <a:spcPct val="0"/>
        </a:spcAft>
        <a:defRPr sz="4000" b="1">
          <a:solidFill>
            <a:schemeClr val="tx2"/>
          </a:solidFill>
          <a:latin typeface="+mj-lt"/>
          <a:ea typeface="ＭＳ Ｐゴシック" charset="0"/>
          <a:cs typeface="ＭＳ Ｐゴシック" charset="0"/>
        </a:defRPr>
      </a:lvl1pPr>
      <a:lvl2pPr marL="484188" indent="-484188" algn="r" rtl="0" eaLnBrk="0" fontAlgn="base" hangingPunct="0">
        <a:spcBef>
          <a:spcPct val="0"/>
        </a:spcBef>
        <a:spcAft>
          <a:spcPct val="0"/>
        </a:spcAft>
        <a:defRPr sz="4000" b="1">
          <a:solidFill>
            <a:schemeClr val="tx2"/>
          </a:solidFill>
          <a:latin typeface="Century Gothic" pitchFamily="34" charset="0"/>
          <a:ea typeface="ＭＳ Ｐゴシック" charset="0"/>
          <a:cs typeface="ＭＳ Ｐゴシック" charset="0"/>
        </a:defRPr>
      </a:lvl2pPr>
      <a:lvl3pPr marL="484188" indent="-484188" algn="r" rtl="0" eaLnBrk="0" fontAlgn="base" hangingPunct="0">
        <a:spcBef>
          <a:spcPct val="0"/>
        </a:spcBef>
        <a:spcAft>
          <a:spcPct val="0"/>
        </a:spcAft>
        <a:defRPr sz="4000" b="1">
          <a:solidFill>
            <a:schemeClr val="tx2"/>
          </a:solidFill>
          <a:latin typeface="Century Gothic" pitchFamily="34" charset="0"/>
          <a:ea typeface="ＭＳ Ｐゴシック" charset="0"/>
          <a:cs typeface="ＭＳ Ｐゴシック" charset="0"/>
        </a:defRPr>
      </a:lvl3pPr>
      <a:lvl4pPr marL="484188" indent="-484188" algn="r" rtl="0" eaLnBrk="0" fontAlgn="base" hangingPunct="0">
        <a:spcBef>
          <a:spcPct val="0"/>
        </a:spcBef>
        <a:spcAft>
          <a:spcPct val="0"/>
        </a:spcAft>
        <a:defRPr sz="4000" b="1">
          <a:solidFill>
            <a:schemeClr val="tx2"/>
          </a:solidFill>
          <a:latin typeface="Century Gothic" pitchFamily="34" charset="0"/>
          <a:ea typeface="ＭＳ Ｐゴシック" charset="0"/>
          <a:cs typeface="ＭＳ Ｐゴシック" charset="0"/>
        </a:defRPr>
      </a:lvl4pPr>
      <a:lvl5pPr marL="484188" indent="-484188" algn="r" rtl="0" eaLnBrk="0" fontAlgn="base" hangingPunct="0">
        <a:spcBef>
          <a:spcPct val="0"/>
        </a:spcBef>
        <a:spcAft>
          <a:spcPct val="0"/>
        </a:spcAft>
        <a:defRPr sz="4000" b="1">
          <a:solidFill>
            <a:schemeClr val="tx2"/>
          </a:solidFill>
          <a:latin typeface="Century Gothic" pitchFamily="34" charset="0"/>
          <a:ea typeface="ＭＳ Ｐゴシック" charset="0"/>
          <a:cs typeface="ＭＳ Ｐゴシック" charset="0"/>
        </a:defRPr>
      </a:lvl5pPr>
      <a:lvl6pPr marL="941388" indent="-484188" algn="r" rtl="0" eaLnBrk="0" fontAlgn="base" hangingPunct="0">
        <a:spcBef>
          <a:spcPct val="0"/>
        </a:spcBef>
        <a:spcAft>
          <a:spcPct val="0"/>
        </a:spcAft>
        <a:defRPr sz="4000" b="1">
          <a:solidFill>
            <a:schemeClr val="tx2"/>
          </a:solidFill>
          <a:latin typeface="Century Gothic" pitchFamily="34" charset="0"/>
        </a:defRPr>
      </a:lvl6pPr>
      <a:lvl7pPr marL="1398588" indent="-484188" algn="r" rtl="0" eaLnBrk="0" fontAlgn="base" hangingPunct="0">
        <a:spcBef>
          <a:spcPct val="0"/>
        </a:spcBef>
        <a:spcAft>
          <a:spcPct val="0"/>
        </a:spcAft>
        <a:defRPr sz="4000" b="1">
          <a:solidFill>
            <a:schemeClr val="tx2"/>
          </a:solidFill>
          <a:latin typeface="Century Gothic" pitchFamily="34" charset="0"/>
        </a:defRPr>
      </a:lvl7pPr>
      <a:lvl8pPr marL="1855788" indent="-484188" algn="r" rtl="0" eaLnBrk="0" fontAlgn="base" hangingPunct="0">
        <a:spcBef>
          <a:spcPct val="0"/>
        </a:spcBef>
        <a:spcAft>
          <a:spcPct val="0"/>
        </a:spcAft>
        <a:defRPr sz="4000" b="1">
          <a:solidFill>
            <a:schemeClr val="tx2"/>
          </a:solidFill>
          <a:latin typeface="Century Gothic" pitchFamily="34" charset="0"/>
        </a:defRPr>
      </a:lvl8pPr>
      <a:lvl9pPr marL="2312988" indent="-484188" algn="r" rtl="0" eaLnBrk="0" fontAlgn="base" hangingPunct="0">
        <a:spcBef>
          <a:spcPct val="0"/>
        </a:spcBef>
        <a:spcAft>
          <a:spcPct val="0"/>
        </a:spcAft>
        <a:defRPr sz="4000" b="1">
          <a:solidFill>
            <a:schemeClr val="tx2"/>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a:solidFill>
            <a:schemeClr val="tx1"/>
          </a:solidFill>
          <a:latin typeface="+mn-lt"/>
          <a:ea typeface="ＭＳ Ｐゴシック" charset="0"/>
          <a:cs typeface="ＭＳ Ｐゴシック" charset="0"/>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a:solidFill>
            <a:schemeClr val="tx1"/>
          </a:solidFill>
          <a:latin typeface="+mn-lt"/>
          <a:ea typeface="ＭＳ Ｐゴシック" charset="0"/>
        </a:defRPr>
      </a:lvl2pPr>
      <a:lvl3pPr marL="1104900" indent="-228600" algn="l" rtl="0" eaLnBrk="0" fontAlgn="base" hangingPunct="0">
        <a:spcBef>
          <a:spcPct val="20000"/>
        </a:spcBef>
        <a:spcAft>
          <a:spcPct val="0"/>
        </a:spcAft>
        <a:buClr>
          <a:schemeClr val="accent1"/>
        </a:buClr>
        <a:buFont typeface="Wingdings 2" pitchFamily="18" charset="2"/>
        <a:buChar char=""/>
        <a:defRPr sz="2400">
          <a:solidFill>
            <a:schemeClr val="tx1"/>
          </a:solidFill>
          <a:latin typeface="+mn-lt"/>
          <a:ea typeface="ＭＳ Ｐゴシック" charset="0"/>
        </a:defRPr>
      </a:lvl3pPr>
      <a:lvl4pPr marL="1371600" indent="-20955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ＭＳ Ｐゴシック" charset="0"/>
        </a:defRPr>
      </a:lvl4pPr>
      <a:lvl5pPr marL="1600200" indent="-209550" algn="l" rtl="0" eaLnBrk="0" fontAlgn="base" hangingPunct="0">
        <a:spcBef>
          <a:spcPct val="20000"/>
        </a:spcBef>
        <a:spcAft>
          <a:spcPct val="0"/>
        </a:spcAft>
        <a:buClr>
          <a:srgbClr val="B4D6F8"/>
        </a:buClr>
        <a:buFont typeface="Wingdings 2" pitchFamily="18" charset="2"/>
        <a:buChar char=""/>
        <a:defRPr sz="1900">
          <a:solidFill>
            <a:schemeClr val="tx1"/>
          </a:solidFill>
          <a:latin typeface="+mn-lt"/>
          <a:ea typeface="ＭＳ Ｐゴシック" charset="0"/>
        </a:defRPr>
      </a:lvl5pPr>
      <a:lvl6pPr marL="2057400" indent="-209550" algn="l" rtl="0" eaLnBrk="0" fontAlgn="base" hangingPunct="0">
        <a:spcBef>
          <a:spcPct val="20000"/>
        </a:spcBef>
        <a:spcAft>
          <a:spcPct val="0"/>
        </a:spcAft>
        <a:buClr>
          <a:srgbClr val="B4D6F8"/>
        </a:buClr>
        <a:buFont typeface="Wingdings 2" pitchFamily="18" charset="2"/>
        <a:buChar char=""/>
        <a:defRPr sz="1900">
          <a:solidFill>
            <a:schemeClr val="tx1"/>
          </a:solidFill>
          <a:latin typeface="+mn-lt"/>
        </a:defRPr>
      </a:lvl6pPr>
      <a:lvl7pPr marL="2514600" indent="-209550" algn="l" rtl="0" eaLnBrk="0" fontAlgn="base" hangingPunct="0">
        <a:spcBef>
          <a:spcPct val="20000"/>
        </a:spcBef>
        <a:spcAft>
          <a:spcPct val="0"/>
        </a:spcAft>
        <a:buClr>
          <a:srgbClr val="B4D6F8"/>
        </a:buClr>
        <a:buFont typeface="Wingdings 2" pitchFamily="18" charset="2"/>
        <a:buChar char=""/>
        <a:defRPr sz="1900">
          <a:solidFill>
            <a:schemeClr val="tx1"/>
          </a:solidFill>
          <a:latin typeface="+mn-lt"/>
        </a:defRPr>
      </a:lvl7pPr>
      <a:lvl8pPr marL="2971800" indent="-209550" algn="l" rtl="0" eaLnBrk="0" fontAlgn="base" hangingPunct="0">
        <a:spcBef>
          <a:spcPct val="20000"/>
        </a:spcBef>
        <a:spcAft>
          <a:spcPct val="0"/>
        </a:spcAft>
        <a:buClr>
          <a:srgbClr val="B4D6F8"/>
        </a:buClr>
        <a:buFont typeface="Wingdings 2" pitchFamily="18" charset="2"/>
        <a:buChar char=""/>
        <a:defRPr sz="1900">
          <a:solidFill>
            <a:schemeClr val="tx1"/>
          </a:solidFill>
          <a:latin typeface="+mn-lt"/>
        </a:defRPr>
      </a:lvl8pPr>
      <a:lvl9pPr marL="3429000" indent="-209550" algn="l" rtl="0" eaLnBrk="0" fontAlgn="base" hangingPunct="0">
        <a:spcBef>
          <a:spcPct val="20000"/>
        </a:spcBef>
        <a:spcAft>
          <a:spcPct val="0"/>
        </a:spcAft>
        <a:buClr>
          <a:srgbClr val="B4D6F8"/>
        </a:buClr>
        <a:buFont typeface="Wingdings 2" pitchFamily="18"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hyperlink" Target="http://www.ferc.com/" TargetMode="External"/><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microsoft.com/office/2007/relationships/media" Target="file:///\\localhost\C\\MSOffice\Winword\ksrfiles\ksrphotos\TBCMotion.avi" TargetMode="External"/><Relationship Id="rId2" Type="http://schemas.openxmlformats.org/officeDocument/2006/relationships/video" Target="file:///\\localhost\C\\MSOffice\Winword\ksrfiles\ksrphotos\TBCMotion.av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rbos.com/oil.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hyperlink" Target="http://www.thunder-sky.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instituteforenergyresearch.org/analysis/electric-generating-costs-a-primer/" TargetMode="External"/><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savetheworld.c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533400"/>
          </a:xfrm>
        </p:spPr>
        <p:txBody>
          <a:bodyPr/>
          <a:lstStyle/>
          <a:p>
            <a:r>
              <a:rPr lang="en-US" sz="4000" b="1" dirty="0">
                <a:ea typeface="ＭＳ Ｐゴシック" pitchFamily="34" charset="-128"/>
              </a:rPr>
              <a:t>New Technology &amp; Market Design to Prevent Climate Extinction</a:t>
            </a:r>
            <a:r>
              <a:rPr lang="en-US" b="1" dirty="0">
                <a:ea typeface="ＭＳ Ｐゴシック" pitchFamily="34" charset="-128"/>
              </a:rPr>
              <a:t>:</a:t>
            </a:r>
            <a:br>
              <a:rPr lang="en-US" b="1" dirty="0">
                <a:ea typeface="ＭＳ Ｐゴシック" pitchFamily="34" charset="-128"/>
              </a:rPr>
            </a:br>
            <a:r>
              <a:rPr lang="en-US" b="1" dirty="0">
                <a:ea typeface="ＭＳ Ｐゴシック" pitchFamily="34" charset="-128"/>
              </a:rPr>
              <a:t/>
            </a:r>
            <a:br>
              <a:rPr lang="en-US" b="1" dirty="0">
                <a:ea typeface="ＭＳ Ｐゴシック" pitchFamily="34" charset="-128"/>
              </a:rPr>
            </a:br>
            <a:endParaRPr lang="en-US" sz="3600" dirty="0">
              <a:solidFill>
                <a:srgbClr val="FFFF00"/>
              </a:solidFill>
            </a:endParaRPr>
          </a:p>
        </p:txBody>
      </p:sp>
      <p:sp>
        <p:nvSpPr>
          <p:cNvPr id="3" name="Content Placeholder 2"/>
          <p:cNvSpPr>
            <a:spLocks noGrp="1"/>
          </p:cNvSpPr>
          <p:nvPr>
            <p:ph idx="1"/>
          </p:nvPr>
        </p:nvSpPr>
        <p:spPr>
          <a:xfrm>
            <a:off x="152400" y="1905000"/>
            <a:ext cx="9144000" cy="1371600"/>
          </a:xfrm>
        </p:spPr>
        <p:txBody>
          <a:bodyPr/>
          <a:lstStyle/>
          <a:p>
            <a:pPr marL="0" indent="0">
              <a:buNone/>
            </a:pPr>
            <a:r>
              <a:rPr lang="en-US" sz="3200" b="1" dirty="0">
                <a:ea typeface="ＭＳ Ｐゴシック" pitchFamily="34" charset="-128"/>
              </a:rPr>
              <a:t>Problem</a:t>
            </a:r>
            <a:r>
              <a:rPr lang="en-US" b="1" dirty="0" smtClean="0">
                <a:ea typeface="ＭＳ Ｐゴシック" pitchFamily="34" charset="-128"/>
              </a:rPr>
              <a:t>: New Science Shows Serious Threat of Human Extinction Due to New Climate Changes</a:t>
            </a:r>
            <a:endParaRPr lang="en-US" dirty="0"/>
          </a:p>
        </p:txBody>
      </p:sp>
      <p:sp>
        <p:nvSpPr>
          <p:cNvPr id="5" name="TextBox 4">
            <a:extLst>
              <a:ext uri="{FF2B5EF4-FFF2-40B4-BE49-F238E27FC236}">
                <a16:creationId xmlns:a16="http://schemas.microsoft.com/office/drawing/2014/main" xmlns="" id="{3A3063B1-24B5-400D-AB31-5034D8A7F5AE}"/>
              </a:ext>
            </a:extLst>
          </p:cNvPr>
          <p:cNvSpPr txBox="1"/>
          <p:nvPr/>
        </p:nvSpPr>
        <p:spPr>
          <a:xfrm>
            <a:off x="4267200" y="5867400"/>
            <a:ext cx="2743200" cy="707886"/>
          </a:xfrm>
          <a:prstGeom prst="rect">
            <a:avLst/>
          </a:prstGeom>
          <a:noFill/>
        </p:spPr>
        <p:txBody>
          <a:bodyPr wrap="square">
            <a:spAutoFit/>
          </a:bodyPr>
          <a:lstStyle/>
          <a:p>
            <a:pPr lvl="1">
              <a:buNone/>
            </a:pPr>
            <a:r>
              <a:rPr lang="en-US" sz="2000" dirty="0"/>
              <a:t>Need to overcome </a:t>
            </a:r>
            <a:endParaRPr lang="en-US" sz="2000" dirty="0" smtClean="0"/>
          </a:p>
          <a:p>
            <a:pPr lvl="1">
              <a:buNone/>
            </a:pPr>
            <a:r>
              <a:rPr lang="en-US" sz="2000" dirty="0" smtClean="0"/>
              <a:t>conflict </a:t>
            </a:r>
            <a:r>
              <a:rPr lang="en-US" sz="2000" dirty="0"/>
              <a:t>of interests</a:t>
            </a:r>
          </a:p>
        </p:txBody>
      </p:sp>
      <p:sp>
        <p:nvSpPr>
          <p:cNvPr id="7" name="TextBox 6">
            <a:extLst>
              <a:ext uri="{FF2B5EF4-FFF2-40B4-BE49-F238E27FC236}">
                <a16:creationId xmlns:a16="http://schemas.microsoft.com/office/drawing/2014/main" xmlns="" id="{A7278D9C-2AE3-4C71-82D0-FF6B7BA143E8}"/>
              </a:ext>
            </a:extLst>
          </p:cNvPr>
          <p:cNvSpPr txBox="1"/>
          <p:nvPr/>
        </p:nvSpPr>
        <p:spPr>
          <a:xfrm>
            <a:off x="304800" y="3970168"/>
            <a:ext cx="2667000" cy="830997"/>
          </a:xfrm>
          <a:prstGeom prst="rect">
            <a:avLst/>
          </a:prstGeom>
          <a:noFill/>
        </p:spPr>
        <p:txBody>
          <a:bodyPr wrap="square">
            <a:spAutoFit/>
          </a:bodyPr>
          <a:lstStyle/>
          <a:p>
            <a:pPr lvl="1">
              <a:buNone/>
            </a:pPr>
            <a:r>
              <a:rPr lang="en-US" sz="2400" dirty="0" smtClean="0"/>
              <a:t>New </a:t>
            </a:r>
            <a:r>
              <a:rPr lang="en-US" sz="2400" dirty="0" smtClean="0"/>
              <a:t>solutions from IEEE</a:t>
            </a:r>
            <a:endParaRPr lang="en-US" sz="2400" dirty="0"/>
          </a:p>
        </p:txBody>
      </p:sp>
      <p:sp>
        <p:nvSpPr>
          <p:cNvPr id="9" name="TextBox 8">
            <a:extLst>
              <a:ext uri="{FF2B5EF4-FFF2-40B4-BE49-F238E27FC236}">
                <a16:creationId xmlns:a16="http://schemas.microsoft.com/office/drawing/2014/main" xmlns="" id="{F4114606-4D36-4495-BEC9-F5FD056C96BC}"/>
              </a:ext>
            </a:extLst>
          </p:cNvPr>
          <p:cNvSpPr txBox="1"/>
          <p:nvPr/>
        </p:nvSpPr>
        <p:spPr>
          <a:xfrm>
            <a:off x="4419600" y="3048000"/>
            <a:ext cx="3276600" cy="1015663"/>
          </a:xfrm>
          <a:prstGeom prst="rect">
            <a:avLst/>
          </a:prstGeom>
          <a:noFill/>
        </p:spPr>
        <p:txBody>
          <a:bodyPr wrap="square">
            <a:spAutoFit/>
          </a:bodyPr>
          <a:lstStyle/>
          <a:p>
            <a:pPr>
              <a:buNone/>
            </a:pPr>
            <a:r>
              <a:rPr lang="en-US" sz="2000" dirty="0" smtClean="0"/>
              <a:t>High Level</a:t>
            </a:r>
            <a:r>
              <a:rPr lang="en-US" sz="2000" dirty="0" smtClean="0"/>
              <a:t> </a:t>
            </a:r>
            <a:r>
              <a:rPr lang="en-US" sz="2000" dirty="0"/>
              <a:t>Policy makers and </a:t>
            </a:r>
            <a:r>
              <a:rPr lang="en-US" sz="2000" dirty="0" smtClean="0"/>
              <a:t>Investors </a:t>
            </a:r>
            <a:r>
              <a:rPr lang="en-US" sz="2000" dirty="0"/>
              <a:t>(EU, for example)</a:t>
            </a:r>
            <a:endParaRPr lang="en-NZ" sz="2000" dirty="0"/>
          </a:p>
        </p:txBody>
      </p:sp>
      <p:sp>
        <p:nvSpPr>
          <p:cNvPr id="10" name="Arrow: Bent 9">
            <a:extLst>
              <a:ext uri="{FF2B5EF4-FFF2-40B4-BE49-F238E27FC236}">
                <a16:creationId xmlns:a16="http://schemas.microsoft.com/office/drawing/2014/main" xmlns="" id="{D06DE567-7A19-4F2B-908A-663ED55E7CD7}"/>
              </a:ext>
            </a:extLst>
          </p:cNvPr>
          <p:cNvSpPr/>
          <p:nvPr/>
        </p:nvSpPr>
        <p:spPr bwMode="auto">
          <a:xfrm>
            <a:off x="1752600" y="3352800"/>
            <a:ext cx="2362200" cy="658743"/>
          </a:xfrm>
          <a:prstGeom prst="bentArrow">
            <a:avLst>
              <a:gd name="adj1" fmla="val 25000"/>
              <a:gd name="adj2" fmla="val 26794"/>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Char char="•"/>
              <a:tabLst/>
            </a:pPr>
            <a:endParaRPr kumimoji="0" lang="en-NZ" sz="1700" b="0" i="0" u="none" strike="noStrike" cap="none" normalizeH="0" baseline="0">
              <a:ln>
                <a:noFill/>
              </a:ln>
              <a:solidFill>
                <a:schemeClr val="tx1"/>
              </a:solidFill>
              <a:effectLst/>
              <a:latin typeface="Arial" pitchFamily="34" charset="0"/>
            </a:endParaRPr>
          </a:p>
        </p:txBody>
      </p:sp>
      <p:sp>
        <p:nvSpPr>
          <p:cNvPr id="11" name="Arrow: Right 10">
            <a:extLst>
              <a:ext uri="{FF2B5EF4-FFF2-40B4-BE49-F238E27FC236}">
                <a16:creationId xmlns:a16="http://schemas.microsoft.com/office/drawing/2014/main" xmlns="" id="{6E705611-4C41-4F73-A99E-AE58BD50D7AB}"/>
              </a:ext>
            </a:extLst>
          </p:cNvPr>
          <p:cNvSpPr/>
          <p:nvPr/>
        </p:nvSpPr>
        <p:spPr bwMode="auto">
          <a:xfrm rot="16200000">
            <a:off x="4956810" y="4796790"/>
            <a:ext cx="1752600" cy="388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Char char="•"/>
              <a:tabLst/>
            </a:pPr>
            <a:endParaRPr kumimoji="0" lang="en-NZ" sz="1700" b="0" i="0" u="none" strike="noStrike" cap="none" normalizeH="0" baseline="0">
              <a:ln>
                <a:noFill/>
              </a:ln>
              <a:solidFill>
                <a:schemeClr val="tx1"/>
              </a:solidFill>
              <a:effectLst/>
              <a:latin typeface="Arial" pitchFamily="34" charset="0"/>
            </a:endParaRPr>
          </a:p>
        </p:txBody>
      </p:sp>
      <p:sp>
        <p:nvSpPr>
          <p:cNvPr id="12" name="Arrow: Bent 11">
            <a:extLst>
              <a:ext uri="{FF2B5EF4-FFF2-40B4-BE49-F238E27FC236}">
                <a16:creationId xmlns:a16="http://schemas.microsoft.com/office/drawing/2014/main" xmlns="" id="{F56C5B27-A196-4278-85CA-70E80A0EBAF0}"/>
              </a:ext>
            </a:extLst>
          </p:cNvPr>
          <p:cNvSpPr/>
          <p:nvPr/>
        </p:nvSpPr>
        <p:spPr bwMode="auto">
          <a:xfrm flipV="1">
            <a:off x="1828800" y="4800599"/>
            <a:ext cx="2743200" cy="1524000"/>
          </a:xfrm>
          <a:prstGeom prst="bentArrow">
            <a:avLst>
              <a:gd name="adj1" fmla="val 7433"/>
              <a:gd name="adj2" fmla="val 8530"/>
              <a:gd name="adj3" fmla="val 1036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Char char="•"/>
              <a:tabLst/>
            </a:pPr>
            <a:endParaRPr kumimoji="0" lang="en-NZ" sz="1700" b="0" i="0" u="none" strike="noStrike" cap="none" normalizeH="0" baseline="0">
              <a:ln>
                <a:noFill/>
              </a:ln>
              <a:solidFill>
                <a:schemeClr val="tx1"/>
              </a:solidFill>
              <a:effectLst/>
              <a:latin typeface="Arial" pitchFamily="34" charset="0"/>
            </a:endParaRPr>
          </a:p>
        </p:txBody>
      </p:sp>
      <p:sp>
        <p:nvSpPr>
          <p:cNvPr id="13" name="TextBox 12">
            <a:extLst>
              <a:ext uri="{FF2B5EF4-FFF2-40B4-BE49-F238E27FC236}">
                <a16:creationId xmlns:a16="http://schemas.microsoft.com/office/drawing/2014/main" xmlns="" id="{F4114606-4D36-4495-BEC9-F5FD056C96BC}"/>
              </a:ext>
            </a:extLst>
          </p:cNvPr>
          <p:cNvSpPr txBox="1"/>
          <p:nvPr/>
        </p:nvSpPr>
        <p:spPr>
          <a:xfrm>
            <a:off x="3276600" y="4114800"/>
            <a:ext cx="1828800" cy="1323439"/>
          </a:xfrm>
          <a:prstGeom prst="rect">
            <a:avLst/>
          </a:prstGeom>
          <a:noFill/>
        </p:spPr>
        <p:txBody>
          <a:bodyPr wrap="square">
            <a:spAutoFit/>
          </a:bodyPr>
          <a:lstStyle/>
          <a:p>
            <a:pPr>
              <a:buNone/>
            </a:pPr>
            <a:r>
              <a:rPr lang="en-NZ" sz="2000" dirty="0" smtClean="0"/>
              <a:t>Key Technical/</a:t>
            </a:r>
          </a:p>
          <a:p>
            <a:pPr>
              <a:buNone/>
            </a:pPr>
            <a:r>
              <a:rPr lang="en-NZ" sz="2000" dirty="0"/>
              <a:t>E</a:t>
            </a:r>
            <a:r>
              <a:rPr lang="en-NZ" sz="2000" dirty="0" smtClean="0"/>
              <a:t>conomic</a:t>
            </a:r>
          </a:p>
          <a:p>
            <a:pPr>
              <a:buNone/>
            </a:pPr>
            <a:r>
              <a:rPr lang="en-NZ" sz="2000" dirty="0" smtClean="0"/>
              <a:t>Support </a:t>
            </a:r>
          </a:p>
          <a:p>
            <a:pPr>
              <a:buNone/>
            </a:pPr>
            <a:r>
              <a:rPr lang="en-NZ" sz="2000" dirty="0" smtClean="0"/>
              <a:t>Players</a:t>
            </a:r>
            <a:endParaRPr lang="en-NZ" sz="2000" dirty="0"/>
          </a:p>
        </p:txBody>
      </p:sp>
      <p:sp>
        <p:nvSpPr>
          <p:cNvPr id="4" name="Right Arrow 3"/>
          <p:cNvSpPr/>
          <p:nvPr/>
        </p:nvSpPr>
        <p:spPr bwMode="auto">
          <a:xfrm>
            <a:off x="2286000" y="43434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Char char="•"/>
              <a:tabLst/>
            </a:pPr>
            <a:endParaRPr kumimoji="0" lang="en-US" sz="1700" b="0" i="0" u="none" strike="noStrike" cap="none" normalizeH="0" baseline="0" smtClean="0">
              <a:ln>
                <a:noFill/>
              </a:ln>
              <a:solidFill>
                <a:schemeClr val="tx1"/>
              </a:solidFill>
              <a:effectLst/>
              <a:latin typeface="Arial" pitchFamily="34" charset="0"/>
            </a:endParaRPr>
          </a:p>
        </p:txBody>
      </p:sp>
      <p:sp>
        <p:nvSpPr>
          <p:cNvPr id="18" name="Right Arrow 17"/>
          <p:cNvSpPr/>
          <p:nvPr/>
        </p:nvSpPr>
        <p:spPr bwMode="auto">
          <a:xfrm>
            <a:off x="4572000" y="4495800"/>
            <a:ext cx="11430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Char char="•"/>
              <a:tabLst/>
            </a:pPr>
            <a:endParaRPr kumimoji="0" lang="en-US" sz="17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82881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304800" y="228600"/>
            <a:ext cx="8610600" cy="1143000"/>
          </a:xfrm>
        </p:spPr>
        <p:txBody>
          <a:bodyPr/>
          <a:lstStyle/>
          <a:p>
            <a:r>
              <a:rPr lang="en-US" sz="4000" dirty="0"/>
              <a:t>What’s Important for </a:t>
            </a:r>
            <a:r>
              <a:rPr lang="en-US" sz="4000" dirty="0" smtClean="0"/>
              <a:t>CO2:</a:t>
            </a:r>
            <a:r>
              <a:rPr lang="en-US" dirty="0" smtClean="0"/>
              <a:t> </a:t>
            </a:r>
            <a:br>
              <a:rPr lang="en-US" dirty="0" smtClean="0"/>
            </a:br>
            <a:r>
              <a:rPr lang="en-US" sz="4000" dirty="0" smtClean="0"/>
              <a:t>Data </a:t>
            </a:r>
            <a:r>
              <a:rPr lang="en-US" sz="4000" dirty="0"/>
              <a:t>from DOE/EIA-0573 (</a:t>
            </a:r>
            <a:r>
              <a:rPr lang="en-US" sz="4000" dirty="0" smtClean="0"/>
              <a:t>2009)</a:t>
            </a:r>
            <a:endParaRPr lang="en-US" sz="4000" dirty="0"/>
          </a:p>
        </p:txBody>
      </p:sp>
      <p:sp>
        <p:nvSpPr>
          <p:cNvPr id="1014787" name="Rectangle 3"/>
          <p:cNvSpPr>
            <a:spLocks noGrp="1" noChangeArrowheads="1"/>
          </p:cNvSpPr>
          <p:nvPr>
            <p:ph type="body" idx="1"/>
          </p:nvPr>
        </p:nvSpPr>
        <p:spPr>
          <a:xfrm>
            <a:off x="0" y="1752600"/>
            <a:ext cx="9144000" cy="5105400"/>
          </a:xfrm>
        </p:spPr>
        <p:txBody>
          <a:bodyPr/>
          <a:lstStyle/>
          <a:p>
            <a:r>
              <a:rPr lang="en-US" sz="3600" dirty="0"/>
              <a:t>Total US CO2 emissions:</a:t>
            </a:r>
            <a:r>
              <a:rPr lang="en-US" sz="3600" dirty="0" smtClean="0"/>
              <a:t> </a:t>
            </a:r>
            <a:r>
              <a:rPr lang="en-US" sz="3600" dirty="0" smtClean="0">
                <a:solidFill>
                  <a:schemeClr val="hlink"/>
                </a:solidFill>
              </a:rPr>
              <a:t>5426</a:t>
            </a:r>
            <a:r>
              <a:rPr lang="en-US" sz="3600" dirty="0" smtClean="0"/>
              <a:t> </a:t>
            </a:r>
            <a:r>
              <a:rPr lang="en-US" sz="3600" dirty="0"/>
              <a:t>million </a:t>
            </a:r>
            <a:r>
              <a:rPr lang="en-US" sz="3600" dirty="0" smtClean="0"/>
              <a:t>tons (Table 7, page 22) </a:t>
            </a:r>
            <a:endParaRPr lang="en-US" sz="3600" dirty="0"/>
          </a:p>
          <a:p>
            <a:pPr lvl="1"/>
            <a:r>
              <a:rPr lang="en-US" sz="3200" dirty="0" smtClean="0">
                <a:solidFill>
                  <a:schemeClr val="hlink"/>
                </a:solidFill>
              </a:rPr>
              <a:t>2160</a:t>
            </a:r>
            <a:r>
              <a:rPr lang="en-US" sz="3200" dirty="0" smtClean="0"/>
              <a:t> </a:t>
            </a:r>
            <a:r>
              <a:rPr lang="en-US" sz="3200" dirty="0"/>
              <a:t>direct CO2 from</a:t>
            </a:r>
            <a:r>
              <a:rPr lang="en-US" sz="3200" dirty="0" smtClean="0"/>
              <a:t> </a:t>
            </a:r>
            <a:r>
              <a:rPr lang="en-US" sz="3200" smtClean="0"/>
              <a:t>electric utilities</a:t>
            </a:r>
          </a:p>
          <a:p>
            <a:pPr lvl="1"/>
            <a:r>
              <a:rPr lang="en-US" sz="3200" dirty="0" smtClean="0">
                <a:solidFill>
                  <a:schemeClr val="hlink"/>
                </a:solidFill>
              </a:rPr>
              <a:t>1854</a:t>
            </a:r>
            <a:r>
              <a:rPr lang="en-US" sz="3200" dirty="0" smtClean="0"/>
              <a:t> </a:t>
            </a:r>
            <a:r>
              <a:rPr lang="en-US" sz="3200" dirty="0"/>
              <a:t>direct from</a:t>
            </a:r>
            <a:r>
              <a:rPr lang="en-US" sz="3200" dirty="0" smtClean="0"/>
              <a:t> transportation</a:t>
            </a:r>
          </a:p>
          <a:p>
            <a:pPr lvl="1"/>
            <a:r>
              <a:rPr lang="en-US" sz="3200" dirty="0" smtClean="0">
                <a:solidFill>
                  <a:schemeClr val="hlink"/>
                </a:solidFill>
              </a:rPr>
              <a:t>1412</a:t>
            </a:r>
            <a:r>
              <a:rPr lang="en-US" sz="3200" dirty="0" smtClean="0"/>
              <a:t> </a:t>
            </a:r>
            <a:r>
              <a:rPr lang="en-US" sz="3200" dirty="0"/>
              <a:t>all other places, including electricity generation by industry and commercial </a:t>
            </a:r>
            <a:r>
              <a:rPr lang="en-US" sz="3200" dirty="0" smtClean="0"/>
              <a:t>sectors</a:t>
            </a:r>
          </a:p>
          <a:p>
            <a:r>
              <a:rPr lang="en-US" dirty="0" smtClean="0"/>
              <a:t>1404 </a:t>
            </a:r>
            <a:r>
              <a:rPr lang="en-US" dirty="0"/>
              <a:t>is the total emissions of industry (direct plus indirect</a:t>
            </a:r>
            <a:r>
              <a:rPr lang="en-US" dirty="0" smtClean="0"/>
              <a:t>)</a:t>
            </a:r>
            <a:endParaRPr lang="en-US" dirty="0"/>
          </a:p>
        </p:txBody>
      </p:sp>
    </p:spTree>
    <p:extLst>
      <p:ext uri="{BB962C8B-B14F-4D97-AF65-F5344CB8AC3E}">
        <p14:creationId xmlns:p14="http://schemas.microsoft.com/office/powerpoint/2010/main" val="342763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39200" cy="1143000"/>
          </a:xfrm>
        </p:spPr>
        <p:txBody>
          <a:bodyPr/>
          <a:lstStyle/>
          <a:p>
            <a:r>
              <a:rPr lang="en-US" dirty="0" smtClean="0"/>
              <a:t>5 Point Plan To Reduce the Worst Climate Risk</a:t>
            </a:r>
            <a:endParaRPr lang="en-US" dirty="0"/>
          </a:p>
        </p:txBody>
      </p:sp>
      <p:sp>
        <p:nvSpPr>
          <p:cNvPr id="4" name="5-Point Star 3"/>
          <p:cNvSpPr/>
          <p:nvPr/>
        </p:nvSpPr>
        <p:spPr bwMode="auto">
          <a:xfrm>
            <a:off x="2438400" y="3124200"/>
            <a:ext cx="3200400" cy="2362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65188" rtl="0" eaLnBrk="1" fontAlgn="base" latinLnBrk="0" hangingPunct="1">
              <a:lnSpc>
                <a:spcPct val="100000"/>
              </a:lnSpc>
              <a:spcBef>
                <a:spcPct val="0"/>
              </a:spcBef>
              <a:spcAft>
                <a:spcPct val="0"/>
              </a:spcAft>
              <a:buClrTx/>
              <a:buSzTx/>
              <a:buFontTx/>
              <a:buChar char="•"/>
              <a:tabLst/>
            </a:pPr>
            <a:endParaRPr kumimoji="0" lang="en-US" sz="17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2463265" y="1466989"/>
            <a:ext cx="3602268" cy="1384995"/>
          </a:xfrm>
          <a:prstGeom prst="rect">
            <a:avLst/>
          </a:prstGeom>
          <a:noFill/>
        </p:spPr>
        <p:txBody>
          <a:bodyPr wrap="none" rtlCol="0">
            <a:spAutoFit/>
          </a:bodyPr>
          <a:lstStyle/>
          <a:p>
            <a:pPr algn="ctr">
              <a:buNone/>
            </a:pPr>
            <a:r>
              <a:rPr lang="en-US" sz="2800" dirty="0" smtClean="0">
                <a:solidFill>
                  <a:srgbClr val="FFFF00"/>
                </a:solidFill>
              </a:rPr>
              <a:t>1.Sectoral Bill:</a:t>
            </a:r>
          </a:p>
          <a:p>
            <a:pPr algn="ctr">
              <a:buNone/>
            </a:pPr>
            <a:r>
              <a:rPr lang="en-US" sz="2800" dirty="0" smtClean="0">
                <a:solidFill>
                  <a:srgbClr val="FFFF00"/>
                </a:solidFill>
              </a:rPr>
              <a:t>Cut net GHG in </a:t>
            </a:r>
          </a:p>
          <a:p>
            <a:pPr algn="ctr">
              <a:buNone/>
            </a:pPr>
            <a:r>
              <a:rPr lang="en-US" sz="2800" dirty="0" smtClean="0">
                <a:solidFill>
                  <a:srgbClr val="FFFF00"/>
                </a:solidFill>
              </a:rPr>
              <a:t>Electricity Generation</a:t>
            </a:r>
            <a:endParaRPr lang="en-US" sz="2800" dirty="0">
              <a:solidFill>
                <a:srgbClr val="FFFF00"/>
              </a:solidFill>
            </a:endParaRPr>
          </a:p>
        </p:txBody>
      </p:sp>
      <p:sp>
        <p:nvSpPr>
          <p:cNvPr id="6" name="TextBox 5"/>
          <p:cNvSpPr txBox="1"/>
          <p:nvPr/>
        </p:nvSpPr>
        <p:spPr>
          <a:xfrm>
            <a:off x="5627263" y="3310048"/>
            <a:ext cx="2821605" cy="1384995"/>
          </a:xfrm>
          <a:prstGeom prst="rect">
            <a:avLst/>
          </a:prstGeom>
          <a:noFill/>
        </p:spPr>
        <p:txBody>
          <a:bodyPr wrap="none" rtlCol="0">
            <a:spAutoFit/>
          </a:bodyPr>
          <a:lstStyle/>
          <a:p>
            <a:pPr algn="ctr">
              <a:buNone/>
            </a:pPr>
            <a:r>
              <a:rPr lang="en-US" sz="2800" dirty="0" smtClean="0">
                <a:solidFill>
                  <a:srgbClr val="FFFF00"/>
                </a:solidFill>
              </a:rPr>
              <a:t>2.Sectoral Bill:</a:t>
            </a:r>
          </a:p>
          <a:p>
            <a:pPr algn="ctr">
              <a:buNone/>
            </a:pPr>
            <a:r>
              <a:rPr lang="en-US" sz="2800" dirty="0" smtClean="0">
                <a:solidFill>
                  <a:srgbClr val="FFFF00"/>
                </a:solidFill>
              </a:rPr>
              <a:t>Cut net GHG in </a:t>
            </a:r>
          </a:p>
          <a:p>
            <a:pPr algn="ctr">
              <a:buNone/>
            </a:pPr>
            <a:r>
              <a:rPr lang="en-US" sz="2800" dirty="0" smtClean="0">
                <a:solidFill>
                  <a:srgbClr val="FFFF00"/>
                </a:solidFill>
              </a:rPr>
              <a:t>Cars and Trucks</a:t>
            </a:r>
            <a:endParaRPr lang="en-US" sz="2800" dirty="0">
              <a:solidFill>
                <a:srgbClr val="FFFF00"/>
              </a:solidFill>
            </a:endParaRPr>
          </a:p>
        </p:txBody>
      </p:sp>
      <p:sp>
        <p:nvSpPr>
          <p:cNvPr id="7" name="TextBox 6"/>
          <p:cNvSpPr txBox="1"/>
          <p:nvPr/>
        </p:nvSpPr>
        <p:spPr>
          <a:xfrm>
            <a:off x="4153389" y="4880891"/>
            <a:ext cx="5182830" cy="1815882"/>
          </a:xfrm>
          <a:prstGeom prst="rect">
            <a:avLst/>
          </a:prstGeom>
          <a:noFill/>
        </p:spPr>
        <p:txBody>
          <a:bodyPr wrap="none" rtlCol="0">
            <a:spAutoFit/>
          </a:bodyPr>
          <a:lstStyle/>
          <a:p>
            <a:pPr algn="ctr">
              <a:buNone/>
            </a:pPr>
            <a:r>
              <a:rPr lang="en-US" sz="2800" dirty="0" smtClean="0">
                <a:solidFill>
                  <a:srgbClr val="FFFF00"/>
                </a:solidFill>
              </a:rPr>
              <a:t>3.Agriculture:</a:t>
            </a:r>
          </a:p>
          <a:p>
            <a:pPr algn="ctr">
              <a:buNone/>
            </a:pPr>
            <a:r>
              <a:rPr lang="en-US" sz="2800" dirty="0" smtClean="0">
                <a:solidFill>
                  <a:srgbClr val="FFFF00"/>
                </a:solidFill>
              </a:rPr>
              <a:t>Recycle </a:t>
            </a:r>
            <a:r>
              <a:rPr lang="en-US" sz="2800" smtClean="0">
                <a:solidFill>
                  <a:srgbClr val="FFFF00"/>
                </a:solidFill>
              </a:rPr>
              <a:t>$20-$40/ton</a:t>
            </a:r>
            <a:endParaRPr lang="en-US" sz="2800" dirty="0" smtClean="0">
              <a:solidFill>
                <a:srgbClr val="FFFF00"/>
              </a:solidFill>
            </a:endParaRPr>
          </a:p>
          <a:p>
            <a:pPr algn="ctr">
              <a:buNone/>
            </a:pPr>
            <a:r>
              <a:rPr lang="en-US" sz="2800" dirty="0" smtClean="0">
                <a:solidFill>
                  <a:srgbClr val="FFFF00"/>
                </a:solidFill>
              </a:rPr>
              <a:t>CO2 fee to recycle CO2</a:t>
            </a:r>
          </a:p>
          <a:p>
            <a:pPr algn="ctr">
              <a:buNone/>
            </a:pPr>
            <a:r>
              <a:rPr lang="en-US" sz="2800" dirty="0" smtClean="0">
                <a:solidFill>
                  <a:srgbClr val="FFFF00"/>
                </a:solidFill>
              </a:rPr>
              <a:t>From terra </a:t>
            </a:r>
            <a:r>
              <a:rPr lang="en-US" sz="2800" dirty="0" err="1" smtClean="0">
                <a:solidFill>
                  <a:srgbClr val="FFFF00"/>
                </a:solidFill>
              </a:rPr>
              <a:t>preta</a:t>
            </a:r>
            <a:r>
              <a:rPr lang="en-US" sz="2800" dirty="0" smtClean="0">
                <a:solidFill>
                  <a:srgbClr val="FFFF00"/>
                </a:solidFill>
              </a:rPr>
              <a:t> to happy cows</a:t>
            </a:r>
          </a:p>
        </p:txBody>
      </p:sp>
      <p:sp>
        <p:nvSpPr>
          <p:cNvPr id="8" name="TextBox 7"/>
          <p:cNvSpPr txBox="1"/>
          <p:nvPr/>
        </p:nvSpPr>
        <p:spPr>
          <a:xfrm>
            <a:off x="-76200" y="4880891"/>
            <a:ext cx="3724096" cy="1815882"/>
          </a:xfrm>
          <a:prstGeom prst="rect">
            <a:avLst/>
          </a:prstGeom>
          <a:noFill/>
        </p:spPr>
        <p:txBody>
          <a:bodyPr wrap="none" rtlCol="0">
            <a:spAutoFit/>
          </a:bodyPr>
          <a:lstStyle/>
          <a:p>
            <a:pPr algn="ctr">
              <a:buNone/>
            </a:pPr>
            <a:r>
              <a:rPr lang="en-US" sz="2800" dirty="0" smtClean="0">
                <a:solidFill>
                  <a:srgbClr val="FFFF00"/>
                </a:solidFill>
              </a:rPr>
              <a:t>4. Geoengineering:</a:t>
            </a:r>
          </a:p>
          <a:p>
            <a:pPr algn="ctr">
              <a:buNone/>
            </a:pPr>
            <a:r>
              <a:rPr lang="en-US" sz="2800" dirty="0" smtClean="0">
                <a:solidFill>
                  <a:srgbClr val="FFFF00"/>
                </a:solidFill>
              </a:rPr>
              <a:t>R&amp;D for better </a:t>
            </a:r>
          </a:p>
          <a:p>
            <a:pPr algn="ctr">
              <a:buNone/>
            </a:pPr>
            <a:r>
              <a:rPr lang="en-US" sz="2800" dirty="0" smtClean="0">
                <a:solidFill>
                  <a:srgbClr val="FFFF00"/>
                </a:solidFill>
              </a:rPr>
              <a:t>options from aerosols </a:t>
            </a:r>
          </a:p>
          <a:p>
            <a:pPr algn="ctr">
              <a:buNone/>
            </a:pPr>
            <a:r>
              <a:rPr lang="en-US" sz="2800" dirty="0" smtClean="0">
                <a:solidFill>
                  <a:srgbClr val="FFFF00"/>
                </a:solidFill>
              </a:rPr>
              <a:t>to mirrors to..</a:t>
            </a:r>
          </a:p>
        </p:txBody>
      </p:sp>
      <p:sp>
        <p:nvSpPr>
          <p:cNvPr id="9" name="TextBox 8"/>
          <p:cNvSpPr txBox="1"/>
          <p:nvPr/>
        </p:nvSpPr>
        <p:spPr>
          <a:xfrm>
            <a:off x="3729704" y="3802423"/>
            <a:ext cx="606256" cy="1015663"/>
          </a:xfrm>
          <a:prstGeom prst="rect">
            <a:avLst/>
          </a:prstGeom>
          <a:noFill/>
        </p:spPr>
        <p:txBody>
          <a:bodyPr wrap="none" rtlCol="0">
            <a:spAutoFit/>
          </a:bodyPr>
          <a:lstStyle/>
          <a:p>
            <a:pPr>
              <a:buNone/>
            </a:pPr>
            <a:r>
              <a:rPr lang="en-US" sz="6000" dirty="0" smtClean="0">
                <a:solidFill>
                  <a:srgbClr val="FF0000"/>
                </a:solidFill>
                <a:sym typeface="Symbol" panose="05050102010706020507" pitchFamily="18" charset="2"/>
              </a:rPr>
              <a:t></a:t>
            </a:r>
            <a:endParaRPr lang="en-US" sz="6000" dirty="0">
              <a:solidFill>
                <a:srgbClr val="FF0000"/>
              </a:solidFill>
            </a:endParaRPr>
          </a:p>
        </p:txBody>
      </p:sp>
      <p:sp>
        <p:nvSpPr>
          <p:cNvPr id="10" name="TextBox 9"/>
          <p:cNvSpPr txBox="1"/>
          <p:nvPr/>
        </p:nvSpPr>
        <p:spPr>
          <a:xfrm>
            <a:off x="-109465" y="3191096"/>
            <a:ext cx="3238387" cy="1384995"/>
          </a:xfrm>
          <a:prstGeom prst="rect">
            <a:avLst/>
          </a:prstGeom>
          <a:noFill/>
        </p:spPr>
        <p:txBody>
          <a:bodyPr wrap="none" rtlCol="0">
            <a:spAutoFit/>
          </a:bodyPr>
          <a:lstStyle/>
          <a:p>
            <a:pPr algn="ctr">
              <a:buNone/>
            </a:pPr>
            <a:r>
              <a:rPr lang="en-US" sz="2800" dirty="0" smtClean="0">
                <a:solidFill>
                  <a:srgbClr val="FFFF00"/>
                </a:solidFill>
              </a:rPr>
              <a:t>5. New Basic R&amp;D:</a:t>
            </a:r>
          </a:p>
          <a:p>
            <a:pPr algn="ctr">
              <a:buNone/>
            </a:pPr>
            <a:r>
              <a:rPr lang="en-US" sz="2800" dirty="0" smtClean="0">
                <a:solidFill>
                  <a:srgbClr val="FFFF00"/>
                </a:solidFill>
              </a:rPr>
              <a:t>Ocean options,</a:t>
            </a:r>
          </a:p>
          <a:p>
            <a:pPr algn="ctr">
              <a:buNone/>
            </a:pPr>
            <a:r>
              <a:rPr lang="en-US" sz="2800" dirty="0" smtClean="0">
                <a:solidFill>
                  <a:srgbClr val="FFFF00"/>
                </a:solidFill>
              </a:rPr>
              <a:t>Archaea, currents</a:t>
            </a:r>
          </a:p>
        </p:txBody>
      </p:sp>
    </p:spTree>
    <p:extLst>
      <p:ext uri="{BB962C8B-B14F-4D97-AF65-F5344CB8AC3E}">
        <p14:creationId xmlns:p14="http://schemas.microsoft.com/office/powerpoint/2010/main" val="183801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39200" cy="1143000"/>
          </a:xfrm>
        </p:spPr>
        <p:txBody>
          <a:bodyPr/>
          <a:lstStyle/>
          <a:p>
            <a:pPr>
              <a:defRPr/>
            </a:pPr>
            <a:r>
              <a:rPr lang="en-US" smtClean="0">
                <a:ea typeface="ＭＳ Ｐゴシック" pitchFamily="34" charset="-128"/>
              </a:rPr>
              <a:t>About 10 Independent Systems Operators (ISOs) Run the US Grid</a:t>
            </a:r>
          </a:p>
        </p:txBody>
      </p:sp>
      <p:sp>
        <p:nvSpPr>
          <p:cNvPr id="52227" name="TextBox 3"/>
          <p:cNvSpPr txBox="1">
            <a:spLocks noChangeArrowheads="1"/>
          </p:cNvSpPr>
          <p:nvPr/>
        </p:nvSpPr>
        <p:spPr bwMode="auto">
          <a:xfrm>
            <a:off x="304800" y="60960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t>See </a:t>
            </a:r>
            <a:r>
              <a:rPr lang="en-US" altLang="en-US" sz="3200">
                <a:hlinkClick r:id="rId4"/>
              </a:rPr>
              <a:t>www.ferc.com</a:t>
            </a:r>
            <a:r>
              <a:rPr lang="en-US" altLang="en-US" sz="3200"/>
              <a:t>, event calendar, June 2010</a:t>
            </a:r>
          </a:p>
        </p:txBody>
      </p:sp>
      <p:sp>
        <p:nvSpPr>
          <p:cNvPr id="52228" name="Alternate Process 4"/>
          <p:cNvSpPr>
            <a:spLocks noChangeArrowheads="1"/>
          </p:cNvSpPr>
          <p:nvPr/>
        </p:nvSpPr>
        <p:spPr bwMode="auto">
          <a:xfrm>
            <a:off x="1828800" y="2133600"/>
            <a:ext cx="4800600" cy="2438400"/>
          </a:xfrm>
          <a:prstGeom prst="flowChartAlternateProcess">
            <a:avLst/>
          </a:prstGeom>
          <a:solidFill>
            <a:schemeClr val="accent1"/>
          </a:solidFill>
          <a:ln w="9525">
            <a:solidFill>
              <a:schemeClr val="tx1"/>
            </a:solidFill>
            <a:round/>
            <a:headEnd/>
            <a:tailEnd/>
          </a:ln>
        </p:spPr>
        <p:txBody>
          <a:bodyPr/>
          <a:lstStyle>
            <a:lvl1pPr defTabSz="865188"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defTabSz="865188"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defTabSz="865188"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defTabSz="865188"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defTabSz="865188"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buNone/>
            </a:pPr>
            <a:r>
              <a:rPr lang="en-US" altLang="en-US" sz="2800" b="1" dirty="0">
                <a:solidFill>
                  <a:schemeClr val="bg2"/>
                </a:solidFill>
              </a:rPr>
              <a:t>ISOs Decide</a:t>
            </a:r>
            <a:r>
              <a:rPr lang="en-US" altLang="en-US" sz="2400" dirty="0">
                <a:solidFill>
                  <a:schemeClr val="bg2"/>
                </a:solidFill>
              </a:rPr>
              <a:t>:</a:t>
            </a:r>
          </a:p>
          <a:p>
            <a:pPr eaLnBrk="1" hangingPunct="1"/>
            <a:r>
              <a:rPr lang="en-US" altLang="en-US" dirty="0">
                <a:solidFill>
                  <a:schemeClr val="bg2"/>
                </a:solidFill>
              </a:rPr>
              <a:t> </a:t>
            </a:r>
            <a:r>
              <a:rPr lang="en-US" altLang="en-US" dirty="0" smtClean="0">
                <a:solidFill>
                  <a:schemeClr val="bg2"/>
                </a:solidFill>
              </a:rPr>
              <a:t>Unit </a:t>
            </a:r>
            <a:r>
              <a:rPr lang="en-US" altLang="en-US" dirty="0">
                <a:solidFill>
                  <a:schemeClr val="bg2"/>
                </a:solidFill>
              </a:rPr>
              <a:t>Commitment (Contracts to Generators     	a Day Ahead) &amp; Advance Planning </a:t>
            </a:r>
          </a:p>
          <a:p>
            <a:pPr eaLnBrk="1" hangingPunct="1"/>
            <a:r>
              <a:rPr lang="en-US" altLang="en-US" dirty="0" smtClean="0">
                <a:solidFill>
                  <a:schemeClr val="bg2"/>
                </a:solidFill>
              </a:rPr>
              <a:t>Economic </a:t>
            </a:r>
            <a:r>
              <a:rPr lang="en-US" altLang="en-US" dirty="0">
                <a:solidFill>
                  <a:schemeClr val="bg2"/>
                </a:solidFill>
              </a:rPr>
              <a:t>Dispatch (Generators Used and 	Loads &amp; Prices every 15 minutes)</a:t>
            </a:r>
          </a:p>
          <a:p>
            <a:pPr eaLnBrk="1" hangingPunct="1">
              <a:buNone/>
            </a:pPr>
            <a:r>
              <a:rPr lang="en-US" altLang="en-US" sz="1800" b="1" dirty="0" smtClean="0">
                <a:solidFill>
                  <a:schemeClr val="bg2"/>
                </a:solidFill>
              </a:rPr>
              <a:t>Balancing Authorities</a:t>
            </a:r>
            <a:r>
              <a:rPr lang="en-US" altLang="en-US" dirty="0" smtClean="0">
                <a:solidFill>
                  <a:schemeClr val="bg2"/>
                </a:solidFill>
              </a:rPr>
              <a:t>: </a:t>
            </a:r>
          </a:p>
          <a:p>
            <a:pPr lvl="1" eaLnBrk="1" hangingPunct="1">
              <a:buNone/>
            </a:pPr>
            <a:r>
              <a:rPr lang="en-US" altLang="en-US" dirty="0" smtClean="0">
                <a:solidFill>
                  <a:schemeClr val="bg2"/>
                </a:solidFill>
              </a:rPr>
              <a:t>Regulation </a:t>
            </a:r>
            <a:r>
              <a:rPr lang="en-US" altLang="en-US" dirty="0">
                <a:solidFill>
                  <a:schemeClr val="bg2"/>
                </a:solidFill>
              </a:rPr>
              <a:t>Functions (every </a:t>
            </a:r>
            <a:r>
              <a:rPr lang="en-US" altLang="en-US" dirty="0" smtClean="0">
                <a:solidFill>
                  <a:schemeClr val="bg2"/>
                </a:solidFill>
              </a:rPr>
              <a:t>2 seconds</a:t>
            </a:r>
            <a:r>
              <a:rPr lang="en-US" altLang="en-US" dirty="0">
                <a:solidFill>
                  <a:schemeClr val="bg2"/>
                </a:solidFill>
              </a:rPr>
              <a:t>): </a:t>
            </a:r>
            <a:r>
              <a:rPr lang="en-US" altLang="en-US" dirty="0" smtClean="0">
                <a:solidFill>
                  <a:schemeClr val="bg2"/>
                </a:solidFill>
              </a:rPr>
              <a:t>	stability</a:t>
            </a:r>
            <a:r>
              <a:rPr lang="en-US" altLang="en-US" dirty="0">
                <a:solidFill>
                  <a:schemeClr val="bg2"/>
                </a:solidFill>
              </a:rPr>
              <a:t>, </a:t>
            </a:r>
            <a:r>
              <a:rPr lang="en-US" altLang="en-US" dirty="0">
                <a:solidFill>
                  <a:schemeClr val="bg2"/>
                </a:solidFill>
                <a:latin typeface="MS Gothic" panose="020B0609070205080204" pitchFamily="49" charset="-128"/>
                <a:ea typeface="MS Gothic" panose="020B0609070205080204" pitchFamily="49" charset="-128"/>
              </a:rPr>
              <a:t>∨,υ</a:t>
            </a:r>
            <a:endParaRPr lang="en-US" altLang="en-US" dirty="0">
              <a:solidFill>
                <a:schemeClr val="bg2"/>
              </a:solidFill>
            </a:endParaRPr>
          </a:p>
          <a:p>
            <a:pPr eaLnBrk="1" hangingPunct="1"/>
            <a:endParaRPr lang="en-US" altLang="en-US" dirty="0"/>
          </a:p>
        </p:txBody>
      </p:sp>
      <p:sp>
        <p:nvSpPr>
          <p:cNvPr id="52232" name="TextBox 12"/>
          <p:cNvSpPr txBox="1">
            <a:spLocks noChangeArrowheads="1"/>
          </p:cNvSpPr>
          <p:nvPr/>
        </p:nvSpPr>
        <p:spPr bwMode="auto">
          <a:xfrm>
            <a:off x="5267325" y="1485900"/>
            <a:ext cx="9652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buNone/>
            </a:pPr>
            <a:r>
              <a:rPr lang="en-US" altLang="en-US" dirty="0"/>
              <a:t>Transco</a:t>
            </a:r>
          </a:p>
          <a:p>
            <a:pPr eaLnBrk="1" hangingPunct="1">
              <a:buNone/>
            </a:pPr>
            <a:r>
              <a:rPr lang="en-US" altLang="en-US" dirty="0"/>
              <a:t>like IOU</a:t>
            </a:r>
          </a:p>
        </p:txBody>
      </p:sp>
      <p:pic>
        <p:nvPicPr>
          <p:cNvPr id="52233"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4" name="Group 4"/>
          <p:cNvGrpSpPr>
            <a:grpSpLocks/>
          </p:cNvGrpSpPr>
          <p:nvPr/>
        </p:nvGrpSpPr>
        <p:grpSpPr bwMode="auto">
          <a:xfrm>
            <a:off x="152400" y="1447800"/>
            <a:ext cx="1295400" cy="1524000"/>
            <a:chOff x="96" y="816"/>
            <a:chExt cx="2177" cy="2389"/>
          </a:xfrm>
        </p:grpSpPr>
        <p:pic>
          <p:nvPicPr>
            <p:cNvPr id="52249" name="%5CMSOffice%5CWinword%5Cksrfiles%5Cksrphotos%5CTBCMotion.avi">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96" y="816"/>
              <a:ext cx="2070"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0" name="Text Box 6"/>
            <p:cNvSpPr txBox="1">
              <a:spLocks noChangeArrowheads="1"/>
            </p:cNvSpPr>
            <p:nvPr/>
          </p:nvSpPr>
          <p:spPr bwMode="auto">
            <a:xfrm>
              <a:off x="145" y="2918"/>
              <a:ext cx="212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algn="ctr">
                <a:buFontTx/>
                <a:buNone/>
              </a:pPr>
              <a:endParaRPr lang="en-US" altLang="en-US" sz="1600">
                <a:solidFill>
                  <a:schemeClr val="accent2"/>
                </a:solidFill>
              </a:endParaRPr>
            </a:p>
          </p:txBody>
        </p:sp>
      </p:grpSp>
      <p:pic>
        <p:nvPicPr>
          <p:cNvPr id="52235"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800600"/>
            <a:ext cx="2401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6" name="Straight Arrow Connector 22"/>
          <p:cNvCxnSpPr>
            <a:cxnSpLocks noChangeShapeType="1"/>
          </p:cNvCxnSpPr>
          <p:nvPr/>
        </p:nvCxnSpPr>
        <p:spPr bwMode="auto">
          <a:xfrm>
            <a:off x="1371600" y="1828800"/>
            <a:ext cx="609600" cy="381000"/>
          </a:xfrm>
          <a:prstGeom prst="straightConnector1">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7" name="Straight Arrow Connector 23"/>
          <p:cNvCxnSpPr>
            <a:cxnSpLocks noChangeShapeType="1"/>
          </p:cNvCxnSpPr>
          <p:nvPr/>
        </p:nvCxnSpPr>
        <p:spPr bwMode="auto">
          <a:xfrm>
            <a:off x="1371600" y="3657600"/>
            <a:ext cx="457200" cy="1588"/>
          </a:xfrm>
          <a:prstGeom prst="straightConnector1">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8" name="Straight Arrow Connector 24"/>
          <p:cNvCxnSpPr>
            <a:cxnSpLocks noChangeShapeType="1"/>
          </p:cNvCxnSpPr>
          <p:nvPr/>
        </p:nvCxnSpPr>
        <p:spPr bwMode="auto">
          <a:xfrm rot="5400000" flipH="1" flipV="1">
            <a:off x="1439069" y="4410869"/>
            <a:ext cx="457200" cy="322262"/>
          </a:xfrm>
          <a:prstGeom prst="straightConnector1">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52239"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676400"/>
            <a:ext cx="1990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40" name="Straight Arrow Connector 31"/>
          <p:cNvCxnSpPr>
            <a:cxnSpLocks noChangeShapeType="1"/>
          </p:cNvCxnSpPr>
          <p:nvPr/>
        </p:nvCxnSpPr>
        <p:spPr bwMode="auto">
          <a:xfrm flipV="1">
            <a:off x="6553200" y="3276600"/>
            <a:ext cx="1295400" cy="6096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1" name="TextBox 33"/>
          <p:cNvSpPr txBox="1">
            <a:spLocks noChangeArrowheads="1"/>
          </p:cNvSpPr>
          <p:nvPr/>
        </p:nvSpPr>
        <p:spPr bwMode="auto">
          <a:xfrm>
            <a:off x="7467600" y="3429000"/>
            <a:ext cx="121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Big Loads</a:t>
            </a:r>
          </a:p>
        </p:txBody>
      </p:sp>
      <p:sp>
        <p:nvSpPr>
          <p:cNvPr id="52242" name="Alternate Process 34"/>
          <p:cNvSpPr>
            <a:spLocks noChangeArrowheads="1"/>
          </p:cNvSpPr>
          <p:nvPr/>
        </p:nvSpPr>
        <p:spPr bwMode="auto">
          <a:xfrm>
            <a:off x="3962400" y="5181600"/>
            <a:ext cx="2438400" cy="685800"/>
          </a:xfrm>
          <a:prstGeom prst="flowChartAlternateProcess">
            <a:avLst/>
          </a:prstGeom>
          <a:solidFill>
            <a:schemeClr val="accent1"/>
          </a:solidFill>
          <a:ln w="9525">
            <a:solidFill>
              <a:schemeClr val="tx1"/>
            </a:solidFill>
            <a:round/>
            <a:headEnd/>
            <a:tailEnd/>
          </a:ln>
        </p:spPr>
        <p:txBody>
          <a:bodyPr/>
          <a:lstStyle>
            <a:lvl1pPr defTabSz="865188"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defTabSz="865188"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defTabSz="865188"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defTabSz="865188"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defTabSz="865188"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defTabSz="865188"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algn="ctr" eaLnBrk="1" hangingPunct="1">
              <a:buNone/>
            </a:pPr>
            <a:r>
              <a:rPr lang="en-US" altLang="en-US" dirty="0">
                <a:solidFill>
                  <a:srgbClr val="000000"/>
                </a:solidFill>
              </a:rPr>
              <a:t>Distribution</a:t>
            </a:r>
          </a:p>
          <a:p>
            <a:pPr algn="ctr" eaLnBrk="1" hangingPunct="1">
              <a:buNone/>
            </a:pPr>
            <a:r>
              <a:rPr lang="en-US" altLang="en-US" dirty="0">
                <a:solidFill>
                  <a:srgbClr val="000000"/>
                </a:solidFill>
              </a:rPr>
              <a:t>Companies Discos</a:t>
            </a:r>
          </a:p>
        </p:txBody>
      </p:sp>
      <p:cxnSp>
        <p:nvCxnSpPr>
          <p:cNvPr id="52243" name="Straight Arrow Connector 36"/>
          <p:cNvCxnSpPr>
            <a:cxnSpLocks noChangeShapeType="1"/>
            <a:stCxn id="52228" idx="2"/>
          </p:cNvCxnSpPr>
          <p:nvPr/>
        </p:nvCxnSpPr>
        <p:spPr bwMode="auto">
          <a:xfrm flipH="1">
            <a:off x="4189414" y="4572000"/>
            <a:ext cx="39686" cy="6111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52244" name="Picture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4495800"/>
            <a:ext cx="1831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45" name="Straight Arrow Connector 38"/>
          <p:cNvCxnSpPr>
            <a:cxnSpLocks noChangeShapeType="1"/>
          </p:cNvCxnSpPr>
          <p:nvPr/>
        </p:nvCxnSpPr>
        <p:spPr bwMode="auto">
          <a:xfrm>
            <a:off x="6400800" y="5410200"/>
            <a:ext cx="7620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6" name="TextBox 43"/>
          <p:cNvSpPr txBox="1">
            <a:spLocks noChangeArrowheads="1"/>
          </p:cNvSpPr>
          <p:nvPr/>
        </p:nvSpPr>
        <p:spPr bwMode="auto">
          <a:xfrm>
            <a:off x="7239000" y="57150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Small Loads</a:t>
            </a:r>
          </a:p>
        </p:txBody>
      </p:sp>
      <p:cxnSp>
        <p:nvCxnSpPr>
          <p:cNvPr id="52247" name="Straight Arrow Connector 26"/>
          <p:cNvCxnSpPr>
            <a:cxnSpLocks noChangeShapeType="1"/>
          </p:cNvCxnSpPr>
          <p:nvPr/>
        </p:nvCxnSpPr>
        <p:spPr bwMode="auto">
          <a:xfrm rot="10800000" flipV="1">
            <a:off x="5943600" y="4876800"/>
            <a:ext cx="1219200" cy="304800"/>
          </a:xfrm>
          <a:prstGeom prst="straightConnector1">
            <a:avLst/>
          </a:prstGeom>
          <a:noFill/>
          <a:ln w="41275">
            <a:solidFill>
              <a:srgbClr val="FFFF00"/>
            </a:solidFill>
            <a:prstDash val="dash"/>
            <a:round/>
            <a:headEn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6477000" y="4572000"/>
            <a:ext cx="435336" cy="584776"/>
          </a:xfrm>
          <a:prstGeom prst="rect">
            <a:avLst/>
          </a:prstGeom>
          <a:noFill/>
        </p:spPr>
        <p:txBody>
          <a:bodyPr wrap="none">
            <a:spAutoFit/>
          </a:bodyPr>
          <a:lstStyle/>
          <a:p>
            <a:pPr>
              <a:defRPr/>
            </a:pPr>
            <a:r>
              <a:rPr lang="en-US" sz="3200" b="1" dirty="0">
                <a:ln>
                  <a:solidFill>
                    <a:srgbClr val="FFFF00"/>
                  </a:solidFill>
                </a:ln>
                <a:latin typeface="Arial" charset="0"/>
                <a:ea typeface="ＭＳ Ｐゴシック" charset="-128"/>
                <a:cs typeface="ＭＳ Ｐゴシック" charset="-128"/>
              </a:rPr>
              <a:t>?</a:t>
            </a:r>
          </a:p>
        </p:txBody>
      </p:sp>
    </p:spTree>
    <p:extLst>
      <p:ext uri="{BB962C8B-B14F-4D97-AF65-F5344CB8AC3E}">
        <p14:creationId xmlns:p14="http://schemas.microsoft.com/office/powerpoint/2010/main" val="3359158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0" y="228600"/>
            <a:ext cx="9144000" cy="3657600"/>
          </a:xfrm>
        </p:spPr>
        <p:txBody>
          <a:bodyPr/>
          <a:lstStyle/>
          <a:p>
            <a:pPr>
              <a:buFont typeface="Wingdings" panose="05000000000000000000" pitchFamily="2" charset="2"/>
              <a:buNone/>
            </a:pP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NSF is currently supporting research to develop a </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4</a:t>
            </a:r>
            <a:r>
              <a:rPr lang="en-US" altLang="ja-JP" baseline="30000" dirty="0" smtClean="0">
                <a:ea typeface="ＭＳ Ｐゴシック" panose="020B0600070205080204" pitchFamily="34" charset="-128"/>
              </a:rPr>
              <a:t>th</a:t>
            </a:r>
            <a:r>
              <a:rPr lang="en-US" altLang="ja-JP" dirty="0" smtClean="0">
                <a:ea typeface="ＭＳ Ｐゴシック" panose="020B0600070205080204" pitchFamily="34" charset="-128"/>
              </a:rPr>
              <a:t> generation intelligent grid</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 that would use </a:t>
            </a:r>
            <a:r>
              <a:rPr lang="en-US" altLang="ja-JP" dirty="0" smtClean="0">
                <a:solidFill>
                  <a:srgbClr val="FFFF00"/>
                </a:solidFill>
                <a:ea typeface="ＭＳ Ｐゴシック" panose="020B0600070205080204" pitchFamily="34" charset="-128"/>
              </a:rPr>
              <a:t>intelligent </a:t>
            </a:r>
            <a:r>
              <a:rPr lang="en-US" altLang="ja-JP" dirty="0" err="1" smtClean="0">
                <a:solidFill>
                  <a:srgbClr val="FFFF00"/>
                </a:solidFill>
                <a:ea typeface="ＭＳ Ｐゴシック" panose="020B0600070205080204" pitchFamily="34" charset="-128"/>
              </a:rPr>
              <a:t>sytem</a:t>
            </a:r>
            <a:r>
              <a:rPr lang="en-US" altLang="ja-JP" dirty="0" smtClean="0">
                <a:solidFill>
                  <a:srgbClr val="FFFF00"/>
                </a:solidFill>
                <a:ea typeface="ＭＳ Ｐゴシック" panose="020B0600070205080204" pitchFamily="34" charset="-128"/>
              </a:rPr>
              <a:t>-wide optimization</a:t>
            </a:r>
            <a:r>
              <a:rPr lang="en-US" altLang="ja-JP" dirty="0" smtClean="0">
                <a:ea typeface="ＭＳ Ｐゴシック" panose="020B0600070205080204" pitchFamily="34" charset="-128"/>
              </a:rPr>
              <a:t> to allow up to </a:t>
            </a:r>
            <a:r>
              <a:rPr lang="en-US" altLang="ja-JP" dirty="0" smtClean="0">
                <a:solidFill>
                  <a:srgbClr val="FFFF00"/>
                </a:solidFill>
                <a:ea typeface="ＭＳ Ｐゴシック" panose="020B0600070205080204" pitchFamily="34" charset="-128"/>
              </a:rPr>
              <a:t>80% of electricity to come from renewable </a:t>
            </a:r>
            <a:r>
              <a:rPr lang="en-US" altLang="ja-JP" dirty="0" smtClean="0">
                <a:ea typeface="ＭＳ Ｐゴシック" panose="020B0600070205080204" pitchFamily="34" charset="-128"/>
              </a:rPr>
              <a:t>sources and </a:t>
            </a:r>
            <a:r>
              <a:rPr lang="en-US" altLang="ja-JP" dirty="0" smtClean="0">
                <a:solidFill>
                  <a:srgbClr val="FFFF00"/>
                </a:solidFill>
                <a:ea typeface="ＭＳ Ｐゴシック" panose="020B0600070205080204" pitchFamily="34" charset="-128"/>
              </a:rPr>
              <a:t>80% of cars to be pluggable </a:t>
            </a:r>
            <a:r>
              <a:rPr lang="en-US" altLang="ja-JP" dirty="0" smtClean="0">
                <a:ea typeface="ＭＳ Ｐゴシック" panose="020B0600070205080204" pitchFamily="34" charset="-128"/>
              </a:rPr>
              <a:t>electric vehicles (PEV) without compromising reliability , and at minimum cost to the Nation (Werbos 2011).</a:t>
            </a:r>
            <a:r>
              <a:rPr lang="ja-JP" altLang="en-US" dirty="0" smtClean="0">
                <a:ea typeface="ＭＳ Ｐゴシック" panose="020B0600070205080204" pitchFamily="34" charset="-128"/>
              </a:rPr>
              <a:t>”</a:t>
            </a:r>
            <a:endParaRPr lang="en-US" altLang="ja-JP" dirty="0">
              <a:ea typeface="ＭＳ Ｐゴシック" panose="020B0600070205080204" pitchFamily="34" charset="-128"/>
            </a:endParaRPr>
          </a:p>
          <a:p>
            <a:pPr>
              <a:buFont typeface="Wingdings" panose="05000000000000000000" pitchFamily="2" charset="2"/>
              <a:buNone/>
            </a:pPr>
            <a:endParaRPr lang="en-US" altLang="en-US" dirty="0" smtClean="0">
              <a:ea typeface="ＭＳ Ｐゴシック" panose="020B0600070205080204" pitchFamily="34" charset="-128"/>
            </a:endParaRPr>
          </a:p>
          <a:p>
            <a:pPr>
              <a:buFont typeface="Wingdings" panose="05000000000000000000" pitchFamily="2" charset="2"/>
              <a:buNone/>
            </a:pPr>
            <a:r>
              <a:rPr lang="en-US" altLang="en-US" dirty="0" smtClean="0">
                <a:ea typeface="ＭＳ Ｐゴシック" panose="020B0600070205080204" pitchFamily="34" charset="-128"/>
              </a:rPr>
              <a:t>obamawhitehouse.archives.gov/sites/default/files/</a:t>
            </a:r>
          </a:p>
          <a:p>
            <a:pPr>
              <a:buFont typeface="Wingdings" panose="05000000000000000000" pitchFamily="2" charset="2"/>
              <a:buNone/>
            </a:pPr>
            <a:r>
              <a:rPr lang="en-US" altLang="en-US" dirty="0" smtClean="0">
                <a:ea typeface="ＭＳ Ｐゴシック" panose="020B0600070205080204" pitchFamily="34" charset="-128"/>
              </a:rPr>
              <a:t>microsites/</a:t>
            </a:r>
            <a:r>
              <a:rPr lang="en-US" altLang="en-US" dirty="0" err="1" smtClean="0">
                <a:ea typeface="ＭＳ Ｐゴシック" panose="020B0600070205080204" pitchFamily="34" charset="-128"/>
              </a:rPr>
              <a:t>ostp</a:t>
            </a:r>
            <a:r>
              <a:rPr lang="en-US" altLang="en-US" dirty="0" smtClean="0">
                <a:ea typeface="ＭＳ Ｐゴシック" panose="020B0600070205080204" pitchFamily="34" charset="-128"/>
              </a:rPr>
              <a:t>/nstc-smart-grid-june2011.pdf</a:t>
            </a:r>
          </a:p>
          <a:p>
            <a:pPr>
              <a:buNone/>
            </a:pPr>
            <a:r>
              <a:rPr lang="en-US" altLang="en-US" dirty="0" smtClean="0">
                <a:ea typeface="ＭＳ Ｐゴシック" panose="020B0600070205080204" pitchFamily="34" charset="-128"/>
              </a:rPr>
              <a:t>(or search on White House smart grid 2011)</a:t>
            </a:r>
            <a:endParaRPr lang="en-US" altLang="en-US" dirty="0">
              <a:ea typeface="ＭＳ Ｐゴシック" panose="020B0600070205080204" pitchFamily="34" charset="-128"/>
            </a:endParaRPr>
          </a:p>
          <a:p>
            <a:pPr>
              <a:buFont typeface="Wingdings" panose="05000000000000000000" pitchFamily="2" charset="2"/>
              <a:buNone/>
            </a:pPr>
            <a:r>
              <a:rPr lang="en-US" altLang="en-US" dirty="0" smtClean="0">
                <a:ea typeface="ＭＳ Ｐゴシック" panose="020B0600070205080204" pitchFamily="34" charset="-128"/>
              </a:rPr>
              <a:t>		</a:t>
            </a:r>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fld id="{F0527BCA-644B-4AD5-A2E1-529E5950F234}" type="slidenum">
              <a:rPr lang="en-US" altLang="en-US" sz="1400">
                <a:latin typeface="Times New Roman" panose="02020603050405020304" pitchFamily="18" charset="0"/>
              </a:rPr>
              <a:pPr eaLnBrk="1" hangingPunct="1"/>
              <a:t>13</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61119905"/>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206" y="152400"/>
            <a:ext cx="9144000" cy="5166534"/>
          </a:xfrm>
          <a:prstGeom prst="rect">
            <a:avLst/>
          </a:prstGeom>
        </p:spPr>
      </p:pic>
      <p:sp>
        <p:nvSpPr>
          <p:cNvPr id="9" name="Rectangle 8"/>
          <p:cNvSpPr/>
          <p:nvPr/>
        </p:nvSpPr>
        <p:spPr>
          <a:xfrm>
            <a:off x="122065" y="5318934"/>
            <a:ext cx="9039141" cy="1384995"/>
          </a:xfrm>
          <a:prstGeom prst="rect">
            <a:avLst/>
          </a:prstGeom>
        </p:spPr>
        <p:txBody>
          <a:bodyPr wrap="none">
            <a:spAutoFit/>
          </a:bodyPr>
          <a:lstStyle/>
          <a:p>
            <a:pPr algn="ctr">
              <a:buNone/>
            </a:pPr>
            <a:r>
              <a:rPr lang="en-US" sz="2800" b="1" dirty="0" smtClean="0">
                <a:latin typeface="Bembo-Semibold"/>
              </a:rPr>
              <a:t>IEEE </a:t>
            </a:r>
            <a:r>
              <a:rPr lang="en-US" sz="2800" b="1" dirty="0">
                <a:latin typeface="Bembo-Semibold"/>
              </a:rPr>
              <a:t>COMPUTATIONAL INTELLIGENCE MAGAZINE </a:t>
            </a:r>
          </a:p>
          <a:p>
            <a:pPr algn="ctr">
              <a:buNone/>
            </a:pPr>
            <a:r>
              <a:rPr lang="en-US" sz="2800" b="1" dirty="0" smtClean="0">
                <a:latin typeface="Bembo-Semibold"/>
              </a:rPr>
              <a:t>AUGUST 2011</a:t>
            </a:r>
          </a:p>
          <a:p>
            <a:pPr algn="ctr">
              <a:buNone/>
            </a:pPr>
            <a:r>
              <a:rPr lang="en-US" sz="2800" b="1" dirty="0" smtClean="0">
                <a:latin typeface="Bembo-Semibold"/>
              </a:rPr>
              <a:t>Also posted at www.Werbos.com/energy.htm</a:t>
            </a:r>
            <a:endParaRPr lang="en-US" sz="6000" dirty="0"/>
          </a:p>
        </p:txBody>
      </p:sp>
    </p:spTree>
    <p:extLst>
      <p:ext uri="{BB962C8B-B14F-4D97-AF65-F5344CB8AC3E}">
        <p14:creationId xmlns:p14="http://schemas.microsoft.com/office/powerpoint/2010/main" val="49262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dirty="0" smtClean="0"/>
              <a:t>Three Requirements for Affordable Renewable Electricity</a:t>
            </a:r>
            <a:endParaRPr lang="en-US" dirty="0"/>
          </a:p>
        </p:txBody>
      </p:sp>
      <p:sp>
        <p:nvSpPr>
          <p:cNvPr id="3" name="Content Placeholder 2"/>
          <p:cNvSpPr>
            <a:spLocks noGrp="1"/>
          </p:cNvSpPr>
          <p:nvPr>
            <p:ph idx="1"/>
          </p:nvPr>
        </p:nvSpPr>
        <p:spPr/>
        <p:txBody>
          <a:bodyPr/>
          <a:lstStyle/>
          <a:p>
            <a:r>
              <a:rPr lang="en-US" dirty="0" smtClean="0"/>
              <a:t>Less cost to generate enough for national needs</a:t>
            </a:r>
          </a:p>
          <a:p>
            <a:r>
              <a:rPr lang="en-US" dirty="0" smtClean="0"/>
              <a:t>Storage to supply it when you use it</a:t>
            </a:r>
          </a:p>
          <a:p>
            <a:r>
              <a:rPr lang="en-US" dirty="0" smtClean="0"/>
              <a:t>Intelligent grid to make </a:t>
            </a:r>
            <a:r>
              <a:rPr lang="en-US" dirty="0" err="1" smtClean="0"/>
              <a:t>ful</a:t>
            </a:r>
            <a:r>
              <a:rPr lang="en-US" dirty="0" smtClean="0"/>
              <a:t> use of storage,</a:t>
            </a:r>
          </a:p>
          <a:p>
            <a:r>
              <a:rPr lang="en-US" dirty="0" smtClean="0"/>
              <a:t>Which requires FORESIGHT in FACE OF UNCERTAINTY ** RLADP, NSF 1988--</a:t>
            </a:r>
            <a:endParaRPr lang="en-US" dirty="0"/>
          </a:p>
        </p:txBody>
      </p:sp>
    </p:spTree>
    <p:extLst>
      <p:ext uri="{BB962C8B-B14F-4D97-AF65-F5344CB8AC3E}">
        <p14:creationId xmlns:p14="http://schemas.microsoft.com/office/powerpoint/2010/main" val="401579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a:defRPr/>
            </a:pPr>
            <a:r>
              <a:rPr lang="en-US" sz="3600" smtClean="0">
                <a:ea typeface="ＭＳ Ｐゴシック" pitchFamily="34" charset="-128"/>
              </a:rPr>
              <a:t>Time of day and predictability are crucial</a:t>
            </a:r>
          </a:p>
        </p:txBody>
      </p:sp>
      <p:pic>
        <p:nvPicPr>
          <p:cNvPr id="532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7610475"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Content Placeholder 5"/>
          <p:cNvSpPr>
            <a:spLocks noGrp="1"/>
          </p:cNvSpPr>
          <p:nvPr>
            <p:ph idx="1"/>
          </p:nvPr>
        </p:nvSpPr>
        <p:spPr>
          <a:xfrm>
            <a:off x="0" y="5334000"/>
            <a:ext cx="8991600" cy="457200"/>
          </a:xfrm>
        </p:spPr>
        <p:txBody>
          <a:bodyPr/>
          <a:lstStyle/>
          <a:p>
            <a:r>
              <a:rPr lang="en-US" altLang="en-US" sz="2800" smtClean="0">
                <a:ea typeface="ＭＳ Ｐゴシック" panose="020B0600070205080204" pitchFamily="34" charset="-128"/>
              </a:rPr>
              <a:t>Chile and Brazil have unique hydro base, so intelligent timing of its use avoids need for more storage</a:t>
            </a:r>
          </a:p>
          <a:p>
            <a:r>
              <a:rPr lang="en-US" altLang="en-US" sz="2800" smtClean="0">
                <a:ea typeface="ＭＳ Ｐゴシック" panose="020B0600070205080204" pitchFamily="34" charset="-128"/>
              </a:rPr>
              <a:t>Most of rest of world faces tricky choices, 10¢ extra</a:t>
            </a:r>
          </a:p>
        </p:txBody>
      </p:sp>
      <p:cxnSp>
        <p:nvCxnSpPr>
          <p:cNvPr id="53253" name="Straight Arrow Connector 3"/>
          <p:cNvCxnSpPr>
            <a:cxnSpLocks noChangeShapeType="1"/>
          </p:cNvCxnSpPr>
          <p:nvPr/>
        </p:nvCxnSpPr>
        <p:spPr bwMode="auto">
          <a:xfrm flipH="1">
            <a:off x="5867400" y="1600200"/>
            <a:ext cx="2819400" cy="228600"/>
          </a:xfrm>
          <a:prstGeom prst="straightConnector1">
            <a:avLst/>
          </a:prstGeom>
          <a:noFill/>
          <a:ln w="101600">
            <a:solidFill>
              <a:schemeClr val="accent2"/>
            </a:solidFill>
            <a:round/>
            <a:headEnd/>
            <a:tailEnd type="arrow" w="med" len="med"/>
          </a:ln>
          <a:extLst>
            <a:ext uri="{909E8E84-426E-40dd-AFC4-6F175D3DCCD1}">
              <a14:hiddenFill xmlns:a14="http://schemas.microsoft.com/office/drawing/2010/main">
                <a:noFill/>
              </a14:hiddenFill>
            </a:ext>
          </a:extLst>
        </p:spPr>
      </p:cxnSp>
      <p:sp>
        <p:nvSpPr>
          <p:cNvPr id="53254" name="TextBox 5"/>
          <p:cNvSpPr txBox="1">
            <a:spLocks noChangeArrowheads="1"/>
          </p:cNvSpPr>
          <p:nvPr/>
        </p:nvSpPr>
        <p:spPr bwMode="auto">
          <a:xfrm>
            <a:off x="7696200" y="10668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a:t>Demand</a:t>
            </a:r>
          </a:p>
        </p:txBody>
      </p:sp>
      <p:cxnSp>
        <p:nvCxnSpPr>
          <p:cNvPr id="53255" name="Straight Arrow Connector 9"/>
          <p:cNvCxnSpPr>
            <a:cxnSpLocks noChangeShapeType="1"/>
          </p:cNvCxnSpPr>
          <p:nvPr/>
        </p:nvCxnSpPr>
        <p:spPr bwMode="auto">
          <a:xfrm flipH="1">
            <a:off x="6096000" y="2209800"/>
            <a:ext cx="2819400" cy="228600"/>
          </a:xfrm>
          <a:prstGeom prst="straightConnector1">
            <a:avLst/>
          </a:prstGeom>
          <a:noFill/>
          <a:ln w="1016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53256" name="TextBox 10"/>
          <p:cNvSpPr txBox="1">
            <a:spLocks noChangeArrowheads="1"/>
          </p:cNvSpPr>
          <p:nvPr/>
        </p:nvSpPr>
        <p:spPr bwMode="auto">
          <a:xfrm>
            <a:off x="7848600" y="2362200"/>
            <a:ext cx="15573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a:t>Demand</a:t>
            </a:r>
          </a:p>
          <a:p>
            <a:pPr eaLnBrk="1" hangingPunct="1">
              <a:buFontTx/>
              <a:buNone/>
            </a:pPr>
            <a:r>
              <a:rPr lang="en-US" altLang="en-US" sz="2400"/>
              <a:t>Minus</a:t>
            </a:r>
          </a:p>
          <a:p>
            <a:pPr eaLnBrk="1" hangingPunct="1">
              <a:buFontTx/>
              <a:buNone/>
            </a:pPr>
            <a:r>
              <a:rPr lang="en-US" altLang="en-US" sz="2400"/>
              <a:t>2020 solar</a:t>
            </a:r>
          </a:p>
        </p:txBody>
      </p:sp>
      <p:cxnSp>
        <p:nvCxnSpPr>
          <p:cNvPr id="53257" name="Straight Arrow Connector 11"/>
          <p:cNvCxnSpPr>
            <a:cxnSpLocks noChangeShapeType="1"/>
          </p:cNvCxnSpPr>
          <p:nvPr/>
        </p:nvCxnSpPr>
        <p:spPr bwMode="auto">
          <a:xfrm flipH="1" flipV="1">
            <a:off x="5486400" y="4114800"/>
            <a:ext cx="3505200" cy="457200"/>
          </a:xfrm>
          <a:prstGeom prst="straightConnector1">
            <a:avLst/>
          </a:prstGeom>
          <a:noFill/>
          <a:ln w="1016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53258" name="TextBox 13"/>
          <p:cNvSpPr txBox="1">
            <a:spLocks noChangeArrowheads="1"/>
          </p:cNvSpPr>
          <p:nvPr/>
        </p:nvSpPr>
        <p:spPr bwMode="auto">
          <a:xfrm>
            <a:off x="7924800" y="44958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7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7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7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har char="•"/>
              <a:defRPr sz="17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a:t>Wind</a:t>
            </a:r>
          </a:p>
        </p:txBody>
      </p:sp>
    </p:spTree>
    <p:extLst>
      <p:ext uri="{BB962C8B-B14F-4D97-AF65-F5344CB8AC3E}">
        <p14:creationId xmlns:p14="http://schemas.microsoft.com/office/powerpoint/2010/main" val="380293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991600" cy="1143000"/>
          </a:xfrm>
        </p:spPr>
        <p:txBody>
          <a:bodyPr/>
          <a:lstStyle/>
          <a:p>
            <a:pPr>
              <a:defRPr/>
            </a:pPr>
            <a:r>
              <a:rPr lang="en-US" sz="4000" b="1" dirty="0" smtClean="0">
                <a:solidFill>
                  <a:srgbClr val="FFFF00"/>
                </a:solidFill>
                <a:ea typeface="ＭＳ Ｐゴシック" pitchFamily="34" charset="-128"/>
              </a:rPr>
              <a:t>2016: </a:t>
            </a:r>
            <a:r>
              <a:rPr lang="en-US" sz="4000" dirty="0" smtClean="0">
                <a:ea typeface="ＭＳ Ｐゴシック" pitchFamily="34" charset="-128"/>
              </a:rPr>
              <a:t>3</a:t>
            </a:r>
            <a:r>
              <a:rPr lang="en-US" sz="4000" dirty="0" smtClean="0">
                <a:latin typeface="Times New Roman"/>
                <a:ea typeface="ＭＳ Ｐゴシック" pitchFamily="34" charset="-128"/>
                <a:cs typeface="Times New Roman"/>
              </a:rPr>
              <a:t>¢/kwh PPAs based on solar </a:t>
            </a:r>
            <a:r>
              <a:rPr lang="en-US" sz="4000" dirty="0" smtClean="0">
                <a:latin typeface="Times New Roman"/>
                <a:ea typeface="ＭＳ Ｐゴシック" pitchFamily="34" charset="-128"/>
                <a:cs typeface="Times New Roman"/>
              </a:rPr>
              <a:t>cells seemed safe for Chile, but time of day, backup issues and decline of subsidies from China made real cost much higher</a:t>
            </a:r>
            <a:endParaRPr lang="en-US" sz="4000" dirty="0" smtClean="0">
              <a:ea typeface="ＭＳ Ｐゴシック" pitchFamily="34" charset="-128"/>
            </a:endParaRPr>
          </a:p>
        </p:txBody>
      </p:sp>
      <p:sp>
        <p:nvSpPr>
          <p:cNvPr id="56323" name="Content Placeholder 2"/>
          <p:cNvSpPr>
            <a:spLocks noGrp="1"/>
          </p:cNvSpPr>
          <p:nvPr>
            <p:ph idx="1"/>
          </p:nvPr>
        </p:nvSpPr>
        <p:spPr>
          <a:xfrm>
            <a:off x="0" y="2362200"/>
            <a:ext cx="5715000" cy="4114800"/>
          </a:xfrm>
        </p:spPr>
        <p:txBody>
          <a:bodyPr/>
          <a:lstStyle/>
          <a:p>
            <a:r>
              <a:rPr lang="en-US" altLang="en-US" dirty="0" smtClean="0">
                <a:ea typeface="ＭＳ Ｐゴシック" pitchFamily="34" charset="-128"/>
                <a:sym typeface="Symbol"/>
              </a:rPr>
              <a:t>Power towers </a:t>
            </a:r>
            <a:r>
              <a:rPr lang="en-US" altLang="en-US" dirty="0" smtClean="0">
                <a:ea typeface="ＭＳ Ｐゴシック" pitchFamily="34" charset="-128"/>
                <a:sym typeface="Symbol"/>
              </a:rPr>
              <a:t>now look much better, with breakthrough efficiency in heat to kwh and in thermal storage, better than batteries, now mainstay for Chile</a:t>
            </a:r>
            <a:endParaRPr lang="en-US" altLang="en-US" dirty="0" smtClean="0">
              <a:ea typeface="ＭＳ Ｐゴシック" pitchFamily="34" charset="-128"/>
            </a:endParaRPr>
          </a:p>
          <a:p>
            <a:r>
              <a:rPr lang="en-US" altLang="en-US" dirty="0" smtClean="0">
                <a:ea typeface="ＭＳ Ｐゴシック" pitchFamily="34" charset="-128"/>
              </a:rPr>
              <a:t>Important experience from Stirling solar farms can transfer to even better in power towers</a:t>
            </a:r>
            <a:endParaRPr lang="en-US" altLang="en-US" dirty="0" smtClean="0">
              <a:ea typeface="ＭＳ Ｐゴシック" pitchFamily="34" charset="-128"/>
            </a:endParaRPr>
          </a:p>
        </p:txBody>
      </p:sp>
      <p:pic>
        <p:nvPicPr>
          <p:cNvPr id="56325" name="Picture 4"/>
          <p:cNvPicPr>
            <a:picLocks noChangeAspect="1"/>
          </p:cNvPicPr>
          <p:nvPr/>
        </p:nvPicPr>
        <p:blipFill>
          <a:blip r:embed="rId2" cstate="print"/>
          <a:srcRect/>
          <a:stretch>
            <a:fillRect/>
          </a:stretch>
        </p:blipFill>
        <p:spPr bwMode="auto">
          <a:xfrm>
            <a:off x="6607175" y="2819400"/>
            <a:ext cx="2536825" cy="1673225"/>
          </a:xfrm>
          <a:prstGeom prst="rect">
            <a:avLst/>
          </a:prstGeom>
          <a:noFill/>
          <a:ln w="9525">
            <a:noFill/>
            <a:miter lim="800000"/>
            <a:headEnd/>
            <a:tailEnd/>
          </a:ln>
        </p:spPr>
      </p:pic>
      <p:pic>
        <p:nvPicPr>
          <p:cNvPr id="56326" name="Picture 5"/>
          <p:cNvPicPr>
            <a:picLocks noChangeAspect="1"/>
          </p:cNvPicPr>
          <p:nvPr/>
        </p:nvPicPr>
        <p:blipFill>
          <a:blip r:embed="rId3" cstate="print"/>
          <a:srcRect/>
          <a:stretch>
            <a:fillRect/>
          </a:stretch>
        </p:blipFill>
        <p:spPr bwMode="auto">
          <a:xfrm>
            <a:off x="5715000" y="4687888"/>
            <a:ext cx="3214688" cy="2139950"/>
          </a:xfrm>
          <a:prstGeom prst="rect">
            <a:avLst/>
          </a:prstGeom>
          <a:noFill/>
          <a:ln w="9525">
            <a:noFill/>
            <a:miter lim="800000"/>
            <a:headEnd/>
            <a:tailEnd/>
          </a:ln>
        </p:spPr>
      </p:pic>
    </p:spTree>
    <p:extLst>
      <p:ext uri="{BB962C8B-B14F-4D97-AF65-F5344CB8AC3E}">
        <p14:creationId xmlns:p14="http://schemas.microsoft.com/office/powerpoint/2010/main" val="209908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971550"/>
          </a:xfrm>
        </p:spPr>
        <p:txBody>
          <a:bodyPr/>
          <a:lstStyle/>
          <a:p>
            <a:r>
              <a:rPr lang="en-US" b="1" dirty="0" smtClean="0">
                <a:ea typeface="ＭＳ Ｐゴシック" pitchFamily="34" charset="-128"/>
              </a:rPr>
              <a:t>Neural </a:t>
            </a:r>
            <a:r>
              <a:rPr lang="en-US" b="1" dirty="0">
                <a:ea typeface="ＭＳ Ｐゴシック" pitchFamily="34" charset="-128"/>
              </a:rPr>
              <a:t>Nets for the </a:t>
            </a:r>
            <a:r>
              <a:rPr lang="en-US" b="1" dirty="0" smtClean="0">
                <a:ea typeface="ＭＳ Ｐゴシック" pitchFamily="34" charset="-128"/>
              </a:rPr>
              <a:t>Power Grid </a:t>
            </a:r>
            <a:r>
              <a:rPr lang="en-US" b="1" dirty="0">
                <a:ea typeface="ＭＳ Ｐゴシック" pitchFamily="34" charset="-128"/>
              </a:rPr>
              <a:t>16 Years </a:t>
            </a:r>
            <a:r>
              <a:rPr lang="en-US" b="1" dirty="0" smtClean="0">
                <a:ea typeface="ＭＳ Ｐゴシック" pitchFamily="34" charset="-128"/>
              </a:rPr>
              <a:t>Later*</a:t>
            </a:r>
            <a:endParaRPr lang="en-US" dirty="0"/>
          </a:p>
        </p:txBody>
      </p:sp>
      <p:sp>
        <p:nvSpPr>
          <p:cNvPr id="3" name="Content Placeholder 2"/>
          <p:cNvSpPr>
            <a:spLocks noGrp="1"/>
          </p:cNvSpPr>
          <p:nvPr>
            <p:ph idx="1"/>
          </p:nvPr>
        </p:nvSpPr>
        <p:spPr>
          <a:xfrm>
            <a:off x="0" y="1447800"/>
            <a:ext cx="9067800" cy="4648200"/>
          </a:xfrm>
        </p:spPr>
        <p:txBody>
          <a:bodyPr/>
          <a:lstStyle/>
          <a:p>
            <a:r>
              <a:rPr lang="en-US" dirty="0" smtClean="0"/>
              <a:t>Opportunities for Neural Nets As Such in Grids</a:t>
            </a:r>
          </a:p>
          <a:p>
            <a:r>
              <a:rPr lang="en-US" dirty="0"/>
              <a:t>C</a:t>
            </a:r>
            <a:r>
              <a:rPr lang="en-US" dirty="0" smtClean="0"/>
              <a:t>rucial Issues in Partner Technologies for Grid  </a:t>
            </a:r>
          </a:p>
          <a:p>
            <a:pPr lvl="1"/>
            <a:r>
              <a:rPr lang="en-US" dirty="0" smtClean="0"/>
              <a:t>Cybersecurity and </a:t>
            </a:r>
            <a:r>
              <a:rPr lang="en-US" dirty="0" err="1" smtClean="0"/>
              <a:t>cyberblitkrieg</a:t>
            </a:r>
            <a:endParaRPr lang="en-US" dirty="0" smtClean="0"/>
          </a:p>
          <a:p>
            <a:pPr lvl="1"/>
            <a:r>
              <a:rPr lang="en-US" dirty="0" smtClean="0"/>
              <a:t>New technology for renewables</a:t>
            </a:r>
          </a:p>
          <a:p>
            <a:pPr lvl="1"/>
            <a:r>
              <a:rPr lang="en-US" dirty="0" smtClean="0"/>
              <a:t>New power electronics, motors, fuel flexibility</a:t>
            </a:r>
          </a:p>
          <a:p>
            <a:r>
              <a:rPr lang="en-US" dirty="0" smtClean="0"/>
              <a:t>Power grids can lead development of more sustainable “Internet of Things” (IOT)</a:t>
            </a:r>
          </a:p>
          <a:p>
            <a:r>
              <a:rPr lang="en-US" dirty="0" smtClean="0"/>
              <a:t>IOT challenges in general</a:t>
            </a:r>
            <a:endParaRPr lang="en-US" dirty="0"/>
          </a:p>
        </p:txBody>
      </p:sp>
      <p:sp>
        <p:nvSpPr>
          <p:cNvPr id="5" name="TextBox 4"/>
          <p:cNvSpPr txBox="1"/>
          <p:nvPr/>
        </p:nvSpPr>
        <p:spPr>
          <a:xfrm>
            <a:off x="304800" y="5943600"/>
            <a:ext cx="7772400" cy="646331"/>
          </a:xfrm>
          <a:prstGeom prst="rect">
            <a:avLst/>
          </a:prstGeom>
          <a:noFill/>
        </p:spPr>
        <p:txBody>
          <a:bodyPr wrap="square" rtlCol="0">
            <a:spAutoFit/>
          </a:bodyPr>
          <a:lstStyle/>
          <a:p>
            <a:pPr>
              <a:buNone/>
            </a:pPr>
            <a:r>
              <a:rPr lang="en-US" sz="3600" b="1" dirty="0" smtClean="0">
                <a:solidFill>
                  <a:srgbClr val="FFFF00"/>
                </a:solidFill>
              </a:rPr>
              <a:t>*www.werbos.com/E/GridIOT.pdf</a:t>
            </a:r>
            <a:endParaRPr lang="en-US" sz="3600" b="1" dirty="0">
              <a:solidFill>
                <a:srgbClr val="FFFF00"/>
              </a:solidFill>
            </a:endParaRPr>
          </a:p>
        </p:txBody>
      </p:sp>
    </p:spTree>
    <p:extLst>
      <p:ext uri="{BB962C8B-B14F-4D97-AF65-F5344CB8AC3E}">
        <p14:creationId xmlns:p14="http://schemas.microsoft.com/office/powerpoint/2010/main" val="42688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4000" dirty="0"/>
              <a:t>Biggest Opportunities </a:t>
            </a:r>
            <a:r>
              <a:rPr lang="en-US" sz="4000" dirty="0" smtClean="0"/>
              <a:t>for true Intelligent optimization </a:t>
            </a:r>
            <a:r>
              <a:rPr lang="en-US" sz="4000" dirty="0"/>
              <a:t>(</a:t>
            </a:r>
            <a:r>
              <a:rPr lang="en-US" sz="4000" dirty="0" smtClean="0"/>
              <a:t>RLADP) </a:t>
            </a:r>
            <a:r>
              <a:rPr lang="en-US" sz="4000" dirty="0"/>
              <a:t>in US Power Grid and Many Others</a:t>
            </a:r>
          </a:p>
        </p:txBody>
      </p:sp>
      <p:sp>
        <p:nvSpPr>
          <p:cNvPr id="3" name="Content Placeholder 2"/>
          <p:cNvSpPr>
            <a:spLocks noGrp="1"/>
          </p:cNvSpPr>
          <p:nvPr>
            <p:ph idx="1"/>
          </p:nvPr>
        </p:nvSpPr>
        <p:spPr>
          <a:xfrm>
            <a:off x="1143000" y="2133600"/>
            <a:ext cx="7010400" cy="4114800"/>
          </a:xfrm>
        </p:spPr>
        <p:txBody>
          <a:bodyPr/>
          <a:lstStyle/>
          <a:p>
            <a:r>
              <a:rPr lang="en-US" sz="3600" dirty="0"/>
              <a:t>ISO Level</a:t>
            </a:r>
          </a:p>
          <a:p>
            <a:pPr marL="0" indent="0">
              <a:buNone/>
            </a:pPr>
            <a:endParaRPr lang="en-US" dirty="0"/>
          </a:p>
          <a:p>
            <a:r>
              <a:rPr lang="en-US" sz="3600" dirty="0"/>
              <a:t>Distribution Level</a:t>
            </a:r>
          </a:p>
          <a:p>
            <a:pPr marL="0" indent="0">
              <a:buNone/>
            </a:pPr>
            <a:endParaRPr lang="en-US" sz="3600" dirty="0"/>
          </a:p>
          <a:p>
            <a:r>
              <a:rPr lang="en-US" sz="3600" dirty="0"/>
              <a:t>User </a:t>
            </a:r>
            <a:r>
              <a:rPr lang="en-US" sz="3600" dirty="0" smtClean="0"/>
              <a:t>Level</a:t>
            </a:r>
          </a:p>
          <a:p>
            <a:endParaRPr lang="en-US" sz="3600" dirty="0" smtClean="0"/>
          </a:p>
          <a:p>
            <a:r>
              <a:rPr lang="en-US" sz="3600" dirty="0" smtClean="0"/>
              <a:t>New extension - quantum RLADP</a:t>
            </a:r>
            <a:endParaRPr lang="en-US" sz="3600" dirty="0" smtClean="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64536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33400"/>
          </a:xfrm>
        </p:spPr>
        <p:txBody>
          <a:bodyPr/>
          <a:lstStyle/>
          <a:p>
            <a:r>
              <a:rPr lang="en-US" sz="4000" b="1" dirty="0">
                <a:ea typeface="ＭＳ Ｐゴシック" pitchFamily="34" charset="-128"/>
              </a:rPr>
              <a:t>New Technology &amp; Market Design to Prevent Climate Extinction</a:t>
            </a:r>
            <a:r>
              <a:rPr lang="en-US" b="1" dirty="0">
                <a:ea typeface="ＭＳ Ｐゴシック" pitchFamily="34" charset="-128"/>
              </a:rPr>
              <a:t>:</a:t>
            </a:r>
            <a:br>
              <a:rPr lang="en-US" b="1" dirty="0">
                <a:ea typeface="ＭＳ Ｐゴシック" pitchFamily="34" charset="-128"/>
              </a:rPr>
            </a:br>
            <a:r>
              <a:rPr lang="en-US" b="1" dirty="0">
                <a:ea typeface="ＭＳ Ｐゴシック" pitchFamily="34" charset="-128"/>
              </a:rPr>
              <a:t/>
            </a:r>
            <a:br>
              <a:rPr lang="en-US" b="1" dirty="0">
                <a:ea typeface="ＭＳ Ｐゴシック" pitchFamily="34" charset="-128"/>
              </a:rPr>
            </a:br>
            <a:endParaRPr lang="en-US" sz="3600" dirty="0">
              <a:solidFill>
                <a:srgbClr val="FFFF00"/>
              </a:solidFill>
            </a:endParaRPr>
          </a:p>
        </p:txBody>
      </p:sp>
      <p:sp>
        <p:nvSpPr>
          <p:cNvPr id="3" name="Content Placeholder 2"/>
          <p:cNvSpPr>
            <a:spLocks noGrp="1"/>
          </p:cNvSpPr>
          <p:nvPr>
            <p:ph idx="1"/>
          </p:nvPr>
        </p:nvSpPr>
        <p:spPr>
          <a:xfrm>
            <a:off x="152400" y="1371600"/>
            <a:ext cx="9144000" cy="2438400"/>
          </a:xfrm>
        </p:spPr>
        <p:txBody>
          <a:bodyPr/>
          <a:lstStyle/>
          <a:p>
            <a:r>
              <a:rPr lang="en-US" sz="3200" b="1" dirty="0">
                <a:ea typeface="ＭＳ Ｐゴシック" pitchFamily="34" charset="-128"/>
              </a:rPr>
              <a:t>Findings From IEEE PES Book </a:t>
            </a:r>
            <a:r>
              <a:rPr lang="en-US" sz="3200" b="1" dirty="0" smtClean="0">
                <a:ea typeface="ＭＳ Ｐゴシック" pitchFamily="34" charset="-128"/>
              </a:rPr>
              <a:t>Effort</a:t>
            </a:r>
            <a:r>
              <a:rPr lang="en-US" sz="3200" b="1" dirty="0" smtClean="0">
                <a:solidFill>
                  <a:srgbClr val="FFFF00"/>
                </a:solidFill>
                <a:ea typeface="ＭＳ Ｐゴシック" pitchFamily="34" charset="-128"/>
              </a:rPr>
              <a:t>*</a:t>
            </a:r>
            <a:endParaRPr lang="en-US" sz="3200" b="1" dirty="0">
              <a:solidFill>
                <a:srgbClr val="FFFF00"/>
              </a:solidFill>
              <a:ea typeface="ＭＳ Ｐゴシック" pitchFamily="34" charset="-128"/>
            </a:endParaRPr>
          </a:p>
          <a:p>
            <a:pPr lvl="1"/>
            <a:r>
              <a:rPr lang="en-US" dirty="0"/>
              <a:t>New data shows we are closer to extinctions than anyone serious believed a year ago.</a:t>
            </a:r>
          </a:p>
          <a:p>
            <a:pPr lvl="1"/>
            <a:r>
              <a:rPr lang="en-US" dirty="0"/>
              <a:t>IEEE options from US and </a:t>
            </a:r>
            <a:r>
              <a:rPr lang="en-US" dirty="0" smtClean="0"/>
              <a:t>Chile </a:t>
            </a:r>
            <a:r>
              <a:rPr lang="en-US" dirty="0"/>
              <a:t>offer solutions to policy and investors</a:t>
            </a:r>
          </a:p>
          <a:p>
            <a:pPr lvl="1"/>
            <a:r>
              <a:rPr lang="en-US" dirty="0"/>
              <a:t>The major obstacle for implementation </a:t>
            </a:r>
            <a:r>
              <a:rPr lang="en-US" dirty="0" smtClean="0"/>
              <a:t>is</a:t>
            </a:r>
            <a:r>
              <a:rPr lang="en-US" dirty="0" smtClean="0"/>
              <a:t> </a:t>
            </a:r>
            <a:r>
              <a:rPr lang="en-US" dirty="0"/>
              <a:t>conflict of interests</a:t>
            </a:r>
          </a:p>
          <a:p>
            <a:pPr lvl="1"/>
            <a:r>
              <a:rPr lang="en-US" dirty="0"/>
              <a:t>The </a:t>
            </a:r>
            <a:r>
              <a:rPr lang="en-US" dirty="0" smtClean="0"/>
              <a:t>problem </a:t>
            </a:r>
            <a:r>
              <a:rPr lang="en-US" dirty="0"/>
              <a:t>is further complicated by other existential risks and yet there is </a:t>
            </a:r>
            <a:r>
              <a:rPr lang="en-US" dirty="0" smtClean="0"/>
              <a:t>hope</a:t>
            </a:r>
          </a:p>
          <a:p>
            <a:pPr marL="0" indent="0">
              <a:buNone/>
            </a:pPr>
            <a:r>
              <a:rPr lang="en-US" sz="3600" b="1" dirty="0" smtClean="0">
                <a:solidFill>
                  <a:srgbClr val="FFFF00"/>
                </a:solidFill>
              </a:rPr>
              <a:t>* See Drafts and Details in active links at build-a-</a:t>
            </a:r>
            <a:r>
              <a:rPr lang="en-US" sz="3600" b="1" dirty="0" err="1" smtClean="0">
                <a:solidFill>
                  <a:srgbClr val="FFFF00"/>
                </a:solidFill>
              </a:rPr>
              <a:t>world.org</a:t>
            </a:r>
            <a:endParaRPr lang="en-US" sz="3600" b="1" dirty="0">
              <a:solidFill>
                <a:srgbClr val="FFFF00"/>
              </a:solidFill>
            </a:endParaRPr>
          </a:p>
        </p:txBody>
      </p:sp>
    </p:spTree>
    <p:extLst>
      <p:ext uri="{BB962C8B-B14F-4D97-AF65-F5344CB8AC3E}">
        <p14:creationId xmlns:p14="http://schemas.microsoft.com/office/powerpoint/2010/main" val="135162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9144000" cy="4114800"/>
          </a:xfrm>
        </p:spPr>
        <p:txBody>
          <a:bodyPr/>
          <a:lstStyle/>
          <a:p>
            <a:r>
              <a:rPr lang="en-US" sz="2800" dirty="0"/>
              <a:t>ISO Level: </a:t>
            </a:r>
            <a:r>
              <a:rPr lang="en-US" sz="2800" b="1" dirty="0">
                <a:solidFill>
                  <a:srgbClr val="FFFF00"/>
                </a:solidFill>
              </a:rPr>
              <a:t>Cut Cost of Renewables in Half</a:t>
            </a:r>
          </a:p>
          <a:p>
            <a:pPr lvl="1"/>
            <a:r>
              <a:rPr lang="en-US" sz="2400" dirty="0">
                <a:solidFill>
                  <a:srgbClr val="FFFF00"/>
                </a:solidFill>
              </a:rPr>
              <a:t>FORESIGHT: </a:t>
            </a:r>
            <a:r>
              <a:rPr lang="en-US" sz="2400" dirty="0"/>
              <a:t>From Optimal Power Flow to DSOPF, allows optimal management of storage, dams, time of day</a:t>
            </a:r>
          </a:p>
          <a:p>
            <a:pPr lvl="1"/>
            <a:r>
              <a:rPr lang="en-US" sz="2400" dirty="0">
                <a:solidFill>
                  <a:srgbClr val="FFFF00"/>
                </a:solidFill>
              </a:rPr>
              <a:t>Speed: </a:t>
            </a:r>
            <a:r>
              <a:rPr lang="en-US" sz="2400" dirty="0"/>
              <a:t>Implementation on Neural Net Chips, allows optimization every second, not every 5 minutes. Control of power electronics turns wind from cost to asset</a:t>
            </a:r>
          </a:p>
          <a:p>
            <a:pPr marL="457200" lvl="1" indent="0">
              <a:buNone/>
            </a:pPr>
            <a:endParaRPr lang="en-US" sz="2400" dirty="0"/>
          </a:p>
          <a:p>
            <a:r>
              <a:rPr lang="en-US" sz="2800" dirty="0"/>
              <a:t>Distribution Level: Enable Optimal Control</a:t>
            </a:r>
          </a:p>
          <a:p>
            <a:pPr lvl="1"/>
            <a:r>
              <a:rPr lang="en-US" sz="2400" dirty="0"/>
              <a:t>Use meshed networks, </a:t>
            </a:r>
            <a:r>
              <a:rPr lang="en-US" sz="2400" b="1" dirty="0">
                <a:solidFill>
                  <a:srgbClr val="FFFF00"/>
                </a:solidFill>
              </a:rPr>
              <a:t>handle electric cars and PHEV</a:t>
            </a:r>
          </a:p>
          <a:p>
            <a:pPr marL="457200" lvl="1" indent="0">
              <a:buNone/>
            </a:pPr>
            <a:endParaRPr lang="en-US" sz="2400" b="1" dirty="0">
              <a:solidFill>
                <a:srgbClr val="FFFF00"/>
              </a:solidFill>
            </a:endParaRPr>
          </a:p>
          <a:p>
            <a:r>
              <a:rPr lang="en-US" sz="2800" dirty="0"/>
              <a:t>User Level: (Mannheim) Intelligent Demand Response Can Accommodate Even </a:t>
            </a:r>
            <a:r>
              <a:rPr lang="en-US" sz="2800" dirty="0" smtClean="0"/>
              <a:t>Wind</a:t>
            </a:r>
          </a:p>
          <a:p>
            <a:r>
              <a:rPr lang="en-US" sz="2800" dirty="0" smtClean="0"/>
              <a:t>New Technology Quantum RLADP can handle more complicated decision problems (IEEE QCE 2021)</a:t>
            </a:r>
            <a:endParaRPr lang="en-US" sz="2800" dirty="0"/>
          </a:p>
        </p:txBody>
      </p:sp>
    </p:spTree>
    <p:extLst>
      <p:ext uri="{BB962C8B-B14F-4D97-AF65-F5344CB8AC3E}">
        <p14:creationId xmlns:p14="http://schemas.microsoft.com/office/powerpoint/2010/main" val="25884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t>Oil and Economic Security</a:t>
            </a:r>
            <a:br>
              <a:rPr lang="en-US" dirty="0" smtClean="0"/>
            </a:br>
            <a:r>
              <a:rPr lang="en-US" dirty="0" smtClean="0"/>
              <a:t>In the Coming Decade</a:t>
            </a:r>
            <a:endParaRPr lang="en-US" dirty="0"/>
          </a:p>
        </p:txBody>
      </p:sp>
      <p:sp>
        <p:nvSpPr>
          <p:cNvPr id="3" name="Content Placeholder 2"/>
          <p:cNvSpPr>
            <a:spLocks noGrp="1"/>
          </p:cNvSpPr>
          <p:nvPr>
            <p:ph idx="1"/>
          </p:nvPr>
        </p:nvSpPr>
        <p:spPr>
          <a:xfrm>
            <a:off x="381000" y="1524000"/>
            <a:ext cx="8763000" cy="4114800"/>
          </a:xfrm>
        </p:spPr>
        <p:txBody>
          <a:bodyPr/>
          <a:lstStyle/>
          <a:p>
            <a:r>
              <a:rPr lang="en-US" dirty="0" smtClean="0"/>
              <a:t>Before the September 2008 economic collapse: oil (Brent) about $150/barrel and rising, half due to expectations – </a:t>
            </a:r>
            <a:r>
              <a:rPr lang="en-US" dirty="0" err="1" smtClean="0"/>
              <a:t>Hotelling</a:t>
            </a:r>
            <a:r>
              <a:rPr lang="en-US" dirty="0" smtClean="0"/>
              <a:t> rent </a:t>
            </a:r>
          </a:p>
          <a:p>
            <a:r>
              <a:rPr lang="en-US" dirty="0" smtClean="0"/>
              <a:t>**IF** world economy recovers, many project about $200/barrel… a $ trillion/year bill for US.. more serious than federal deficit. (Latin American experience.) Crucial to hope of real recovery!</a:t>
            </a:r>
          </a:p>
          <a:p>
            <a:r>
              <a:rPr lang="en-US" dirty="0" smtClean="0"/>
              <a:t>Expectations can change quickly if trends and plans change.</a:t>
            </a:r>
          </a:p>
          <a:p>
            <a:r>
              <a:rPr lang="en-US" dirty="0" smtClean="0"/>
              <a:t>See </a:t>
            </a:r>
            <a:r>
              <a:rPr lang="en-US" dirty="0" smtClean="0">
                <a:hlinkClick r:id="rId2"/>
              </a:rPr>
              <a:t>www.werbos.com/oil.htm</a:t>
            </a:r>
            <a:r>
              <a:rPr lang="en-US" dirty="0" smtClean="0"/>
              <a:t> from Specter…</a:t>
            </a:r>
            <a:endParaRPr lang="en-US" dirty="0"/>
          </a:p>
        </p:txBody>
      </p:sp>
    </p:spTree>
    <p:extLst>
      <p:ext uri="{BB962C8B-B14F-4D97-AF65-F5344CB8AC3E}">
        <p14:creationId xmlns:p14="http://schemas.microsoft.com/office/powerpoint/2010/main" val="167984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4" name="Rectangle 4"/>
          <p:cNvSpPr>
            <a:spLocks noGrp="1" noChangeArrowheads="1"/>
          </p:cNvSpPr>
          <p:nvPr>
            <p:ph type="title"/>
          </p:nvPr>
        </p:nvSpPr>
        <p:spPr>
          <a:xfrm>
            <a:off x="152400" y="152400"/>
            <a:ext cx="8991600" cy="838200"/>
          </a:xfrm>
        </p:spPr>
        <p:txBody>
          <a:bodyPr/>
          <a:lstStyle/>
          <a:p>
            <a:pPr eaLnBrk="1" hangingPunct="1">
              <a:defRPr/>
            </a:pPr>
            <a:r>
              <a:rPr lang="en-US" sz="3600">
                <a:ea typeface="+mj-ea"/>
                <a:cs typeface="+mj-cs"/>
              </a:rPr>
              <a:t>Optimal Strategy for Total Energy Security</a:t>
            </a:r>
          </a:p>
        </p:txBody>
      </p:sp>
      <p:sp>
        <p:nvSpPr>
          <p:cNvPr id="33795" name="Oval 5"/>
          <p:cNvSpPr>
            <a:spLocks noChangeArrowheads="1"/>
          </p:cNvSpPr>
          <p:nvPr/>
        </p:nvSpPr>
        <p:spPr bwMode="auto">
          <a:xfrm>
            <a:off x="914400" y="914400"/>
            <a:ext cx="8229600" cy="1905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defTabSz="865188">
              <a:buFontTx/>
              <a:buNone/>
            </a:pPr>
            <a:r>
              <a:rPr lang="en-US" sz="3300" b="1">
                <a:solidFill>
                  <a:schemeClr val="bg2"/>
                </a:solidFill>
              </a:rPr>
              <a:t>Maximize </a:t>
            </a:r>
          </a:p>
          <a:p>
            <a:pPr algn="ctr" defTabSz="865188">
              <a:buFontTx/>
              <a:buNone/>
            </a:pPr>
            <a:r>
              <a:rPr lang="en-US" sz="3300" b="1">
                <a:solidFill>
                  <a:schemeClr val="bg2"/>
                </a:solidFill>
              </a:rPr>
              <a:t>Fuel-Flexible </a:t>
            </a:r>
          </a:p>
          <a:p>
            <a:pPr algn="ctr" defTabSz="865188">
              <a:buFontTx/>
              <a:buNone/>
            </a:pPr>
            <a:r>
              <a:rPr lang="en-US" sz="3300" b="1">
                <a:solidFill>
                  <a:schemeClr val="bg2"/>
                </a:solidFill>
              </a:rPr>
              <a:t>Plug-in Hybrid Cars</a:t>
            </a:r>
          </a:p>
        </p:txBody>
      </p:sp>
      <p:pic>
        <p:nvPicPr>
          <p:cNvPr id="33796" name="Picture 6"/>
          <p:cNvPicPr>
            <a:picLocks noChangeAspect="1" noChangeArrowheads="1"/>
          </p:cNvPicPr>
          <p:nvPr/>
        </p:nvPicPr>
        <p:blipFill>
          <a:blip r:embed="rId3"/>
          <a:srcRect/>
          <a:stretch>
            <a:fillRect/>
          </a:stretch>
        </p:blipFill>
        <p:spPr bwMode="auto">
          <a:xfrm>
            <a:off x="7086600" y="1066800"/>
            <a:ext cx="1752600" cy="1447800"/>
          </a:xfrm>
          <a:prstGeom prst="rect">
            <a:avLst/>
          </a:prstGeom>
          <a:noFill/>
          <a:ln w="9525">
            <a:noFill/>
            <a:miter lim="800000"/>
            <a:headEnd/>
            <a:tailEnd/>
          </a:ln>
        </p:spPr>
      </p:pic>
      <p:pic>
        <p:nvPicPr>
          <p:cNvPr id="33797" name="Picture 7" descr="gas tank"/>
          <p:cNvPicPr>
            <a:picLocks noChangeAspect="1" noChangeArrowheads="1"/>
          </p:cNvPicPr>
          <p:nvPr/>
        </p:nvPicPr>
        <p:blipFill>
          <a:blip r:embed="rId4"/>
          <a:srcRect/>
          <a:stretch>
            <a:fillRect/>
          </a:stretch>
        </p:blipFill>
        <p:spPr bwMode="auto">
          <a:xfrm>
            <a:off x="914400" y="1219200"/>
            <a:ext cx="2057400" cy="1143000"/>
          </a:xfrm>
          <a:prstGeom prst="rect">
            <a:avLst/>
          </a:prstGeom>
          <a:noFill/>
          <a:ln w="9525">
            <a:noFill/>
            <a:miter lim="800000"/>
            <a:headEnd/>
            <a:tailEnd/>
          </a:ln>
        </p:spPr>
      </p:pic>
      <p:pic>
        <p:nvPicPr>
          <p:cNvPr id="33798" name="Picture 9"/>
          <p:cNvPicPr>
            <a:picLocks noChangeAspect="1" noChangeArrowheads="1"/>
          </p:cNvPicPr>
          <p:nvPr/>
        </p:nvPicPr>
        <p:blipFill>
          <a:blip r:embed="rId5"/>
          <a:srcRect/>
          <a:stretch>
            <a:fillRect/>
          </a:stretch>
        </p:blipFill>
        <p:spPr bwMode="auto">
          <a:xfrm>
            <a:off x="304800" y="3429000"/>
            <a:ext cx="1981200" cy="1524000"/>
          </a:xfrm>
          <a:prstGeom prst="rect">
            <a:avLst/>
          </a:prstGeom>
          <a:noFill/>
          <a:ln w="9525">
            <a:noFill/>
            <a:miter lim="800000"/>
            <a:headEnd/>
            <a:tailEnd/>
          </a:ln>
        </p:spPr>
      </p:pic>
      <p:pic>
        <p:nvPicPr>
          <p:cNvPr id="33799" name="Picture 10"/>
          <p:cNvPicPr>
            <a:picLocks noChangeAspect="1" noChangeArrowheads="1"/>
          </p:cNvPicPr>
          <p:nvPr/>
        </p:nvPicPr>
        <p:blipFill>
          <a:blip r:embed="rId6"/>
          <a:srcRect/>
          <a:stretch>
            <a:fillRect/>
          </a:stretch>
        </p:blipFill>
        <p:spPr bwMode="auto">
          <a:xfrm>
            <a:off x="6629400" y="3429000"/>
            <a:ext cx="2286000" cy="1600200"/>
          </a:xfrm>
          <a:prstGeom prst="rect">
            <a:avLst/>
          </a:prstGeom>
          <a:noFill/>
          <a:ln w="9525">
            <a:noFill/>
            <a:miter lim="800000"/>
            <a:headEnd/>
            <a:tailEnd/>
          </a:ln>
        </p:spPr>
      </p:pic>
      <p:sp>
        <p:nvSpPr>
          <p:cNvPr id="33800" name="Text Box 11"/>
          <p:cNvSpPr txBox="1">
            <a:spLocks noChangeArrowheads="1"/>
          </p:cNvSpPr>
          <p:nvPr/>
        </p:nvSpPr>
        <p:spPr bwMode="auto">
          <a:xfrm>
            <a:off x="0" y="5029200"/>
            <a:ext cx="2667000" cy="1708150"/>
          </a:xfrm>
          <a:prstGeom prst="rect">
            <a:avLst/>
          </a:prstGeom>
          <a:noFill/>
          <a:ln w="9525">
            <a:noFill/>
            <a:miter lim="800000"/>
            <a:headEnd/>
            <a:tailEnd/>
          </a:ln>
        </p:spPr>
        <p:txBody>
          <a:bodyPr>
            <a:prstTxWarp prst="textNoShape">
              <a:avLst/>
            </a:prstTxWarp>
            <a:spAutoFit/>
          </a:bodyPr>
          <a:lstStyle/>
          <a:p>
            <a:pPr defTabSz="865188">
              <a:buFontTx/>
              <a:buNone/>
            </a:pPr>
            <a:r>
              <a:rPr lang="en-US" sz="2100"/>
              <a:t>Maximize supply of</a:t>
            </a:r>
          </a:p>
          <a:p>
            <a:pPr defTabSz="865188">
              <a:buFontTx/>
              <a:buNone/>
            </a:pPr>
            <a:r>
              <a:rPr lang="en-US" sz="2100"/>
              <a:t>Alternate liquid fuels </a:t>
            </a:r>
          </a:p>
          <a:p>
            <a:pPr defTabSz="865188">
              <a:buFontTx/>
              <a:buNone/>
            </a:pPr>
            <a:r>
              <a:rPr lang="en-US" sz="2100"/>
              <a:t>– Not oil</a:t>
            </a:r>
          </a:p>
          <a:p>
            <a:pPr defTabSz="865188">
              <a:buFontTx/>
              <a:buNone/>
            </a:pPr>
            <a:r>
              <a:rPr lang="en-US" sz="2100"/>
              <a:t>– Incentives, standards and R&amp;D</a:t>
            </a:r>
          </a:p>
        </p:txBody>
      </p:sp>
      <p:sp>
        <p:nvSpPr>
          <p:cNvPr id="33801" name="Text Box 12"/>
          <p:cNvSpPr txBox="1">
            <a:spLocks noChangeArrowheads="1"/>
          </p:cNvSpPr>
          <p:nvPr/>
        </p:nvSpPr>
        <p:spPr bwMode="auto">
          <a:xfrm>
            <a:off x="6858000" y="5257800"/>
            <a:ext cx="2143125" cy="1127125"/>
          </a:xfrm>
          <a:prstGeom prst="rect">
            <a:avLst/>
          </a:prstGeom>
          <a:noFill/>
          <a:ln w="9525">
            <a:noFill/>
            <a:miter lim="800000"/>
            <a:headEnd/>
            <a:tailEnd/>
          </a:ln>
        </p:spPr>
        <p:txBody>
          <a:bodyPr wrap="none">
            <a:prstTxWarp prst="textNoShape">
              <a:avLst/>
            </a:prstTxWarp>
            <a:spAutoFit/>
          </a:bodyPr>
          <a:lstStyle/>
          <a:p>
            <a:pPr algn="ctr" defTabSz="865188">
              <a:buFontTx/>
              <a:buNone/>
            </a:pPr>
            <a:r>
              <a:rPr lang="en-US"/>
              <a:t>Minimize cost </a:t>
            </a:r>
          </a:p>
          <a:p>
            <a:pPr algn="ctr" defTabSz="865188">
              <a:buFontTx/>
              <a:buNone/>
            </a:pPr>
            <a:r>
              <a:rPr lang="en-US"/>
              <a:t>and then </a:t>
            </a:r>
          </a:p>
          <a:p>
            <a:pPr algn="ctr" defTabSz="865188">
              <a:buFontTx/>
              <a:buNone/>
            </a:pPr>
            <a:r>
              <a:rPr lang="en-US"/>
              <a:t>maximize supply of</a:t>
            </a:r>
          </a:p>
          <a:p>
            <a:pPr algn="ctr" defTabSz="865188">
              <a:buFontTx/>
              <a:buNone/>
            </a:pPr>
            <a:r>
              <a:rPr lang="en-US"/>
              <a:t>renewable electricity</a:t>
            </a:r>
          </a:p>
        </p:txBody>
      </p:sp>
      <p:sp>
        <p:nvSpPr>
          <p:cNvPr id="33802" name="Oval 13"/>
          <p:cNvSpPr>
            <a:spLocks noChangeArrowheads="1"/>
          </p:cNvSpPr>
          <p:nvPr/>
        </p:nvSpPr>
        <p:spPr bwMode="auto">
          <a:xfrm>
            <a:off x="3505200" y="4648200"/>
            <a:ext cx="1371600" cy="1676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defTabSz="865188">
              <a:buFontTx/>
              <a:buNone/>
            </a:pPr>
            <a:r>
              <a:rPr lang="en-US">
                <a:solidFill>
                  <a:schemeClr val="bg2"/>
                </a:solidFill>
              </a:rPr>
              <a:t>R&amp;D for </a:t>
            </a:r>
          </a:p>
          <a:p>
            <a:pPr algn="ctr" defTabSz="865188">
              <a:buFontTx/>
              <a:buNone/>
            </a:pPr>
            <a:r>
              <a:rPr lang="en-US">
                <a:solidFill>
                  <a:schemeClr val="bg2"/>
                </a:solidFill>
              </a:rPr>
              <a:t>more efficient </a:t>
            </a:r>
          </a:p>
          <a:p>
            <a:pPr algn="ctr" defTabSz="865188">
              <a:buFontTx/>
              <a:buNone/>
            </a:pPr>
            <a:r>
              <a:rPr lang="en-US">
                <a:solidFill>
                  <a:schemeClr val="bg2"/>
                </a:solidFill>
              </a:rPr>
              <a:t>use of diverse</a:t>
            </a:r>
          </a:p>
          <a:p>
            <a:pPr algn="ctr" defTabSz="865188">
              <a:buFontTx/>
              <a:buNone/>
            </a:pPr>
            <a:r>
              <a:rPr lang="en-US">
                <a:solidFill>
                  <a:schemeClr val="bg2"/>
                </a:solidFill>
              </a:rPr>
              <a:t>fuels </a:t>
            </a:r>
          </a:p>
        </p:txBody>
      </p:sp>
      <p:sp>
        <p:nvSpPr>
          <p:cNvPr id="33803" name="Oval 15"/>
          <p:cNvSpPr>
            <a:spLocks noChangeArrowheads="1"/>
          </p:cNvSpPr>
          <p:nvPr/>
        </p:nvSpPr>
        <p:spPr bwMode="auto">
          <a:xfrm>
            <a:off x="5029200" y="4724400"/>
            <a:ext cx="1371600" cy="1676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defTabSz="865188">
              <a:buFontTx/>
              <a:buNone/>
            </a:pPr>
            <a:r>
              <a:rPr lang="en-US">
                <a:solidFill>
                  <a:schemeClr val="bg2"/>
                </a:solidFill>
              </a:rPr>
              <a:t>R&amp;D for </a:t>
            </a:r>
          </a:p>
          <a:p>
            <a:pPr algn="ctr" defTabSz="865188">
              <a:buFontTx/>
              <a:buNone/>
            </a:pPr>
            <a:r>
              <a:rPr lang="en-US">
                <a:solidFill>
                  <a:schemeClr val="bg2"/>
                </a:solidFill>
              </a:rPr>
              <a:t>batteries for</a:t>
            </a:r>
          </a:p>
          <a:p>
            <a:pPr algn="ctr" defTabSz="865188">
              <a:buFontTx/>
              <a:buNone/>
            </a:pPr>
            <a:r>
              <a:rPr lang="en-US">
                <a:solidFill>
                  <a:schemeClr val="bg2"/>
                </a:solidFill>
              </a:rPr>
              <a:t>affordable</a:t>
            </a:r>
          </a:p>
          <a:p>
            <a:pPr algn="ctr" defTabSz="865188">
              <a:buFontTx/>
              <a:buNone/>
            </a:pPr>
            <a:r>
              <a:rPr lang="en-US">
                <a:solidFill>
                  <a:schemeClr val="bg2"/>
                </a:solidFill>
              </a:rPr>
              <a:t>electric</a:t>
            </a:r>
          </a:p>
          <a:p>
            <a:pPr algn="ctr" defTabSz="865188">
              <a:buFontTx/>
              <a:buNone/>
            </a:pPr>
            <a:r>
              <a:rPr lang="en-US">
                <a:solidFill>
                  <a:schemeClr val="bg2"/>
                </a:solidFill>
              </a:rPr>
              <a:t>cars</a:t>
            </a:r>
          </a:p>
        </p:txBody>
      </p:sp>
      <p:sp>
        <p:nvSpPr>
          <p:cNvPr id="33804" name="Line 16"/>
          <p:cNvSpPr>
            <a:spLocks noChangeShapeType="1"/>
          </p:cNvSpPr>
          <p:nvPr/>
        </p:nvSpPr>
        <p:spPr bwMode="auto">
          <a:xfrm flipV="1">
            <a:off x="1524000" y="2590800"/>
            <a:ext cx="685800" cy="838200"/>
          </a:xfrm>
          <a:prstGeom prst="line">
            <a:avLst/>
          </a:prstGeom>
          <a:noFill/>
          <a:ln w="76200">
            <a:solidFill>
              <a:srgbClr val="FF9933"/>
            </a:solidFill>
            <a:round/>
            <a:headEnd/>
            <a:tailEnd type="triangle" w="med" len="med"/>
          </a:ln>
        </p:spPr>
        <p:txBody>
          <a:bodyPr>
            <a:prstTxWarp prst="textNoShape">
              <a:avLst/>
            </a:prstTxWarp>
          </a:bodyPr>
          <a:lstStyle/>
          <a:p>
            <a:endParaRPr lang="en-US"/>
          </a:p>
        </p:txBody>
      </p:sp>
      <p:sp>
        <p:nvSpPr>
          <p:cNvPr id="33805" name="Line 17"/>
          <p:cNvSpPr>
            <a:spLocks noChangeShapeType="1"/>
          </p:cNvSpPr>
          <p:nvPr/>
        </p:nvSpPr>
        <p:spPr bwMode="auto">
          <a:xfrm flipH="1" flipV="1">
            <a:off x="7010400" y="2667000"/>
            <a:ext cx="914400" cy="76200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sp>
        <p:nvSpPr>
          <p:cNvPr id="33806" name="Line 18"/>
          <p:cNvSpPr>
            <a:spLocks noChangeShapeType="1"/>
          </p:cNvSpPr>
          <p:nvPr/>
        </p:nvSpPr>
        <p:spPr bwMode="auto">
          <a:xfrm flipV="1">
            <a:off x="4191000" y="2819400"/>
            <a:ext cx="0" cy="1828800"/>
          </a:xfrm>
          <a:prstGeom prst="line">
            <a:avLst/>
          </a:prstGeom>
          <a:noFill/>
          <a:ln w="28575">
            <a:solidFill>
              <a:schemeClr val="tx1"/>
            </a:solidFill>
            <a:prstDash val="dashDot"/>
            <a:round/>
            <a:headEnd/>
            <a:tailEnd type="triangle" w="med" len="med"/>
          </a:ln>
        </p:spPr>
        <p:txBody>
          <a:bodyPr>
            <a:prstTxWarp prst="textNoShape">
              <a:avLst/>
            </a:prstTxWarp>
          </a:bodyPr>
          <a:lstStyle/>
          <a:p>
            <a:endParaRPr lang="en-US"/>
          </a:p>
        </p:txBody>
      </p:sp>
      <p:sp>
        <p:nvSpPr>
          <p:cNvPr id="33807" name="Line 19"/>
          <p:cNvSpPr>
            <a:spLocks noChangeShapeType="1"/>
          </p:cNvSpPr>
          <p:nvPr/>
        </p:nvSpPr>
        <p:spPr bwMode="auto">
          <a:xfrm flipV="1">
            <a:off x="5715000" y="2819400"/>
            <a:ext cx="0" cy="1905000"/>
          </a:xfrm>
          <a:prstGeom prst="line">
            <a:avLst/>
          </a:prstGeom>
          <a:noFill/>
          <a:ln w="57150">
            <a:solidFill>
              <a:schemeClr val="tx1"/>
            </a:solidFill>
            <a:prstDash val="dash"/>
            <a:round/>
            <a:headEnd/>
            <a:tailEnd type="triangle" w="med" len="med"/>
          </a:ln>
        </p:spPr>
        <p:txBody>
          <a:bodyPr>
            <a:prstTxWarp prst="textNoShape">
              <a:avLst/>
            </a:prstTxWarp>
          </a:bodyPr>
          <a:lstStyle/>
          <a:p>
            <a:endParaRPr lang="en-US"/>
          </a:p>
        </p:txBody>
      </p:sp>
      <p:sp>
        <p:nvSpPr>
          <p:cNvPr id="33808" name="Oval 15"/>
          <p:cNvSpPr>
            <a:spLocks noChangeArrowheads="1"/>
          </p:cNvSpPr>
          <p:nvPr/>
        </p:nvSpPr>
        <p:spPr bwMode="auto">
          <a:xfrm>
            <a:off x="2362200" y="3352800"/>
            <a:ext cx="1524000" cy="1676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defTabSz="865188">
              <a:buFontTx/>
              <a:buNone/>
            </a:pPr>
            <a:r>
              <a:rPr lang="en-US">
                <a:solidFill>
                  <a:schemeClr val="bg2"/>
                </a:solidFill>
              </a:rPr>
              <a:t>Open door </a:t>
            </a:r>
          </a:p>
          <a:p>
            <a:pPr algn="ctr" defTabSz="865188">
              <a:buFontTx/>
              <a:buNone/>
            </a:pPr>
            <a:r>
              <a:rPr lang="en-US">
                <a:solidFill>
                  <a:schemeClr val="bg2"/>
                </a:solidFill>
              </a:rPr>
              <a:t>to US natural </a:t>
            </a:r>
          </a:p>
          <a:p>
            <a:pPr algn="ctr" defTabSz="865188">
              <a:buFontTx/>
              <a:buNone/>
            </a:pPr>
            <a:r>
              <a:rPr lang="en-US">
                <a:solidFill>
                  <a:schemeClr val="bg2"/>
                </a:solidFill>
              </a:rPr>
              <a:t>gas (e.g. to </a:t>
            </a:r>
          </a:p>
          <a:p>
            <a:pPr algn="ctr" defTabSz="865188">
              <a:buFontTx/>
              <a:buNone/>
            </a:pPr>
            <a:r>
              <a:rPr lang="en-US">
                <a:solidFill>
                  <a:schemeClr val="bg2"/>
                </a:solidFill>
              </a:rPr>
              <a:t>trucks) while </a:t>
            </a:r>
          </a:p>
          <a:p>
            <a:pPr algn="ctr" defTabSz="865188">
              <a:buFontTx/>
              <a:buNone/>
            </a:pPr>
            <a:r>
              <a:rPr lang="en-US">
                <a:solidFill>
                  <a:schemeClr val="bg2"/>
                </a:solidFill>
              </a:rPr>
              <a:t>it lasts</a:t>
            </a:r>
          </a:p>
        </p:txBody>
      </p:sp>
      <p:cxnSp>
        <p:nvCxnSpPr>
          <p:cNvPr id="20" name="Straight Arrow Connector 19"/>
          <p:cNvCxnSpPr>
            <a:cxnSpLocks noChangeShapeType="1"/>
          </p:cNvCxnSpPr>
          <p:nvPr/>
        </p:nvCxnSpPr>
        <p:spPr bwMode="auto">
          <a:xfrm rot="5400000" flipH="1" flipV="1">
            <a:off x="3048000" y="2971800"/>
            <a:ext cx="609600" cy="152400"/>
          </a:xfrm>
          <a:prstGeom prst="straightConnector1">
            <a:avLst/>
          </a:prstGeom>
          <a:noFill/>
          <a:ln w="38100">
            <a:solidFill>
              <a:srgbClr val="DADADA"/>
            </a:solidFill>
            <a:round/>
            <a:headEnd/>
            <a:tailEnd type="arrow" w="med" len="me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2930049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0" y="152400"/>
            <a:ext cx="8991600" cy="1143000"/>
          </a:xfrm>
        </p:spPr>
        <p:txBody>
          <a:bodyPr/>
          <a:lstStyle/>
          <a:p>
            <a:pPr eaLnBrk="1" hangingPunct="1">
              <a:defRPr/>
            </a:pPr>
            <a:r>
              <a:rPr lang="en-US" smtClean="0">
                <a:ea typeface="+mj-ea"/>
                <a:cs typeface="+mj-cs"/>
              </a:rPr>
              <a:t>Plug-in Hybrids (PHEV) : A Large-Scale Opportunity Here and Now</a:t>
            </a:r>
          </a:p>
        </p:txBody>
      </p:sp>
      <p:sp>
        <p:nvSpPr>
          <p:cNvPr id="37891" name="Rectangle 3"/>
          <p:cNvSpPr>
            <a:spLocks noGrp="1" noChangeArrowheads="1"/>
          </p:cNvSpPr>
          <p:nvPr>
            <p:ph type="body" idx="1"/>
          </p:nvPr>
        </p:nvSpPr>
        <p:spPr>
          <a:xfrm>
            <a:off x="0" y="1295400"/>
            <a:ext cx="5410200" cy="3505200"/>
          </a:xfrm>
        </p:spPr>
        <p:txBody>
          <a:bodyPr/>
          <a:lstStyle/>
          <a:p>
            <a:pPr eaLnBrk="1" hangingPunct="1"/>
            <a:r>
              <a:rPr lang="en-US" sz="2800"/>
              <a:t>Hybrids cut liquid fuel use 50% already. Plug-ins cut </a:t>
            </a:r>
            <a:r>
              <a:rPr lang="en-US" sz="2800">
                <a:solidFill>
                  <a:srgbClr val="FFFF00"/>
                </a:solidFill>
              </a:rPr>
              <a:t>50% of that</a:t>
            </a:r>
            <a:r>
              <a:rPr lang="en-US" sz="2800"/>
              <a:t>.</a:t>
            </a:r>
          </a:p>
          <a:p>
            <a:pPr lvl="1" eaLnBrk="1" hangingPunct="1"/>
            <a:r>
              <a:rPr lang="en-US" sz="2400"/>
              <a:t>“Researchers have shown .. (PHEV) offering.. electric range of 32 km will yield… 50% reduction..” (IEEE Spectrum, July/05). Shown in working Prius.</a:t>
            </a:r>
          </a:p>
        </p:txBody>
      </p:sp>
      <p:pic>
        <p:nvPicPr>
          <p:cNvPr id="37892" name="Picture 4"/>
          <p:cNvPicPr>
            <a:picLocks noChangeAspect="1" noChangeArrowheads="1"/>
          </p:cNvPicPr>
          <p:nvPr/>
        </p:nvPicPr>
        <p:blipFill>
          <a:blip r:embed="rId3"/>
          <a:srcRect/>
          <a:stretch>
            <a:fillRect/>
          </a:stretch>
        </p:blipFill>
        <p:spPr bwMode="auto">
          <a:xfrm>
            <a:off x="5562600" y="1600200"/>
            <a:ext cx="3352800" cy="2681288"/>
          </a:xfrm>
          <a:prstGeom prst="rect">
            <a:avLst/>
          </a:prstGeom>
          <a:noFill/>
          <a:ln w="9525">
            <a:noFill/>
            <a:miter lim="800000"/>
            <a:headEnd/>
            <a:tailEnd/>
          </a:ln>
        </p:spPr>
      </p:pic>
      <p:sp>
        <p:nvSpPr>
          <p:cNvPr id="37893" name="Rectangle 5"/>
          <p:cNvSpPr>
            <a:spLocks noChangeArrowheads="1"/>
          </p:cNvSpPr>
          <p:nvPr/>
        </p:nvSpPr>
        <p:spPr bwMode="auto">
          <a:xfrm>
            <a:off x="0" y="4343400"/>
            <a:ext cx="9144000" cy="1828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80000"/>
              <a:buFont typeface="Wingdings" charset="2"/>
              <a:buChar char="l"/>
            </a:pPr>
            <a:r>
              <a:rPr lang="en-US" sz="2800">
                <a:latin typeface="Times New Roman" charset="0"/>
              </a:rPr>
              <a:t>Battery </a:t>
            </a:r>
            <a:r>
              <a:rPr lang="en-US" sz="2800">
                <a:solidFill>
                  <a:srgbClr val="FFFF00"/>
                </a:solidFill>
                <a:latin typeface="Times New Roman" charset="0"/>
              </a:rPr>
              <a:t>breakthroughs in China</a:t>
            </a:r>
            <a:r>
              <a:rPr lang="en-US" sz="2800">
                <a:latin typeface="Times New Roman" charset="0"/>
              </a:rPr>
              <a:t>: from 10/07, 10kwh batteries (larger than) cost </a:t>
            </a:r>
            <a:r>
              <a:rPr lang="en-US" sz="2800">
                <a:solidFill>
                  <a:srgbClr val="FFFF00"/>
                </a:solidFill>
                <a:latin typeface="Times New Roman" charset="0"/>
              </a:rPr>
              <a:t>$2,000</a:t>
            </a:r>
            <a:r>
              <a:rPr lang="en-US" sz="2800">
                <a:latin typeface="Times New Roman" charset="0"/>
              </a:rPr>
              <a:t>. </a:t>
            </a:r>
            <a:r>
              <a:rPr lang="en-US" sz="2800">
                <a:latin typeface="Times New Roman" charset="0"/>
                <a:hlinkClick r:id="rId4"/>
              </a:rPr>
              <a:t>www.thunder-sky.com</a:t>
            </a:r>
            <a:r>
              <a:rPr lang="en-US" sz="2800">
                <a:latin typeface="Times New Roman" charset="0"/>
              </a:rPr>
              <a:t>. Thus an extra $2,000 per car can cut gas dependence in half.</a:t>
            </a:r>
          </a:p>
          <a:p>
            <a:pPr marL="342900" indent="-342900">
              <a:spcBef>
                <a:spcPct val="20000"/>
              </a:spcBef>
              <a:buClr>
                <a:schemeClr val="accent2"/>
              </a:buClr>
              <a:buSzPct val="80000"/>
              <a:buFont typeface="Wingdings" charset="2"/>
              <a:buChar char="l"/>
            </a:pPr>
            <a:r>
              <a:rPr lang="en-US" sz="2800">
                <a:solidFill>
                  <a:schemeClr val="tx2"/>
                </a:solidFill>
                <a:latin typeface="Times New Roman" charset="0"/>
              </a:rPr>
              <a:t>Gives economic security in case of sudden gasoline cutoff.</a:t>
            </a:r>
          </a:p>
          <a:p>
            <a:pPr marL="342900" indent="-342900">
              <a:spcBef>
                <a:spcPct val="20000"/>
              </a:spcBef>
              <a:buClr>
                <a:schemeClr val="accent2"/>
              </a:buClr>
              <a:buSzPct val="80000"/>
              <a:buFont typeface="Wingdings" charset="2"/>
              <a:buChar char="l"/>
            </a:pPr>
            <a:r>
              <a:rPr lang="en-US" sz="2800">
                <a:latin typeface="Times New Roman" charset="0"/>
              </a:rPr>
              <a:t>Does not strain grid – actually strengthens it, if done right</a:t>
            </a:r>
          </a:p>
          <a:p>
            <a:pPr marL="742950" lvl="1" indent="-285750">
              <a:spcBef>
                <a:spcPct val="20000"/>
              </a:spcBef>
              <a:buClr>
                <a:schemeClr val="tx1"/>
              </a:buClr>
              <a:buSzPct val="90000"/>
              <a:buFontTx/>
              <a:buNone/>
            </a:pPr>
            <a:endParaRPr lang="en-US" sz="2400">
              <a:latin typeface="Times New Roman" charset="0"/>
            </a:endParaRPr>
          </a:p>
        </p:txBody>
      </p:sp>
    </p:spTree>
    <p:extLst>
      <p:ext uri="{BB962C8B-B14F-4D97-AF65-F5344CB8AC3E}">
        <p14:creationId xmlns:p14="http://schemas.microsoft.com/office/powerpoint/2010/main" val="107622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228600" y="609600"/>
            <a:ext cx="8686800" cy="1143000"/>
          </a:xfrm>
        </p:spPr>
        <p:txBody>
          <a:bodyPr/>
          <a:lstStyle/>
          <a:p>
            <a:pPr eaLnBrk="1" hangingPunct="1">
              <a:defRPr/>
            </a:pPr>
            <a:r>
              <a:rPr lang="en-US" smtClean="0">
                <a:ea typeface="+mj-ea"/>
                <a:cs typeface="+mj-cs"/>
              </a:rPr>
              <a:t>GEM Flexibly Fuel Vehicles (FFV)</a:t>
            </a:r>
            <a:br>
              <a:rPr lang="en-US" smtClean="0">
                <a:ea typeface="+mj-ea"/>
                <a:cs typeface="+mj-cs"/>
              </a:rPr>
            </a:br>
            <a:r>
              <a:rPr lang="en-US" smtClean="0">
                <a:ea typeface="+mj-ea"/>
                <a:cs typeface="+mj-cs"/>
              </a:rPr>
              <a:t>One Tank To Hold Them All</a:t>
            </a:r>
          </a:p>
        </p:txBody>
      </p:sp>
      <p:pic>
        <p:nvPicPr>
          <p:cNvPr id="35843" name="Picture 3" descr="gas tank"/>
          <p:cNvPicPr>
            <a:picLocks noChangeAspect="1" noChangeArrowheads="1"/>
          </p:cNvPicPr>
          <p:nvPr/>
        </p:nvPicPr>
        <p:blipFill>
          <a:blip r:embed="rId3"/>
          <a:srcRect/>
          <a:stretch>
            <a:fillRect/>
          </a:stretch>
        </p:blipFill>
        <p:spPr bwMode="auto">
          <a:xfrm>
            <a:off x="4267200" y="2590800"/>
            <a:ext cx="4076700" cy="2222500"/>
          </a:xfrm>
          <a:prstGeom prst="rect">
            <a:avLst/>
          </a:prstGeom>
          <a:noFill/>
          <a:ln w="9525">
            <a:noFill/>
            <a:miter lim="800000"/>
            <a:headEnd/>
            <a:tailEnd/>
          </a:ln>
        </p:spPr>
      </p:pic>
      <p:sp>
        <p:nvSpPr>
          <p:cNvPr id="35844" name="Line 4"/>
          <p:cNvSpPr>
            <a:spLocks noChangeShapeType="1"/>
          </p:cNvSpPr>
          <p:nvPr/>
        </p:nvSpPr>
        <p:spPr bwMode="auto">
          <a:xfrm>
            <a:off x="2667000" y="2667000"/>
            <a:ext cx="1600200" cy="76200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sp>
        <p:nvSpPr>
          <p:cNvPr id="35845" name="Line 5"/>
          <p:cNvSpPr>
            <a:spLocks noChangeShapeType="1"/>
          </p:cNvSpPr>
          <p:nvPr/>
        </p:nvSpPr>
        <p:spPr bwMode="auto">
          <a:xfrm>
            <a:off x="381000" y="2667000"/>
            <a:ext cx="2286000" cy="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sp>
        <p:nvSpPr>
          <p:cNvPr id="35846" name="Line 6"/>
          <p:cNvSpPr>
            <a:spLocks noChangeShapeType="1"/>
          </p:cNvSpPr>
          <p:nvPr/>
        </p:nvSpPr>
        <p:spPr bwMode="auto">
          <a:xfrm>
            <a:off x="381000" y="3733800"/>
            <a:ext cx="3886200" cy="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sp>
        <p:nvSpPr>
          <p:cNvPr id="35847" name="Line 7"/>
          <p:cNvSpPr>
            <a:spLocks noChangeShapeType="1"/>
          </p:cNvSpPr>
          <p:nvPr/>
        </p:nvSpPr>
        <p:spPr bwMode="auto">
          <a:xfrm flipV="1">
            <a:off x="2590800" y="4343400"/>
            <a:ext cx="1676400" cy="45720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sp>
        <p:nvSpPr>
          <p:cNvPr id="35848" name="Line 8"/>
          <p:cNvSpPr>
            <a:spLocks noChangeShapeType="1"/>
          </p:cNvSpPr>
          <p:nvPr/>
        </p:nvSpPr>
        <p:spPr bwMode="auto">
          <a:xfrm>
            <a:off x="304800" y="4800600"/>
            <a:ext cx="2286000" cy="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sp>
        <p:nvSpPr>
          <p:cNvPr id="35849" name="Text Box 9"/>
          <p:cNvSpPr txBox="1">
            <a:spLocks noChangeArrowheads="1"/>
          </p:cNvSpPr>
          <p:nvPr/>
        </p:nvSpPr>
        <p:spPr bwMode="auto">
          <a:xfrm>
            <a:off x="228600" y="2057400"/>
            <a:ext cx="2019300" cy="655638"/>
          </a:xfrm>
          <a:prstGeom prst="rect">
            <a:avLst/>
          </a:prstGeom>
          <a:noFill/>
          <a:ln w="9525">
            <a:noFill/>
            <a:miter lim="800000"/>
            <a:headEnd/>
            <a:tailEnd/>
          </a:ln>
        </p:spPr>
        <p:txBody>
          <a:bodyPr wrap="none">
            <a:prstTxWarp prst="textNoShape">
              <a:avLst/>
            </a:prstTxWarp>
            <a:spAutoFit/>
          </a:bodyPr>
          <a:lstStyle/>
          <a:p>
            <a:pPr>
              <a:buFontTx/>
              <a:buNone/>
            </a:pPr>
            <a:r>
              <a:rPr lang="en-US" sz="3700"/>
              <a:t>G:</a:t>
            </a:r>
            <a:r>
              <a:rPr lang="en-US" sz="2500"/>
              <a:t> Gasoline</a:t>
            </a:r>
          </a:p>
        </p:txBody>
      </p:sp>
      <p:sp>
        <p:nvSpPr>
          <p:cNvPr id="35850" name="Text Box 10"/>
          <p:cNvSpPr txBox="1">
            <a:spLocks noChangeArrowheads="1"/>
          </p:cNvSpPr>
          <p:nvPr/>
        </p:nvSpPr>
        <p:spPr bwMode="auto">
          <a:xfrm>
            <a:off x="228600" y="3100388"/>
            <a:ext cx="1790700" cy="655637"/>
          </a:xfrm>
          <a:prstGeom prst="rect">
            <a:avLst/>
          </a:prstGeom>
          <a:noFill/>
          <a:ln w="9525">
            <a:noFill/>
            <a:miter lim="800000"/>
            <a:headEnd/>
            <a:tailEnd/>
          </a:ln>
        </p:spPr>
        <p:txBody>
          <a:bodyPr wrap="none">
            <a:prstTxWarp prst="textNoShape">
              <a:avLst/>
            </a:prstTxWarp>
            <a:spAutoFit/>
          </a:bodyPr>
          <a:lstStyle/>
          <a:p>
            <a:pPr>
              <a:buFontTx/>
              <a:buNone/>
            </a:pPr>
            <a:r>
              <a:rPr lang="en-US" sz="3700"/>
              <a:t>E:</a:t>
            </a:r>
            <a:r>
              <a:rPr lang="en-US" sz="2500"/>
              <a:t> Ethanol</a:t>
            </a:r>
          </a:p>
        </p:txBody>
      </p:sp>
      <p:sp>
        <p:nvSpPr>
          <p:cNvPr id="35851" name="Text Box 11"/>
          <p:cNvSpPr txBox="1">
            <a:spLocks noChangeArrowheads="1"/>
          </p:cNvSpPr>
          <p:nvPr/>
        </p:nvSpPr>
        <p:spPr bwMode="auto">
          <a:xfrm>
            <a:off x="152400" y="4114800"/>
            <a:ext cx="2100263" cy="655638"/>
          </a:xfrm>
          <a:prstGeom prst="rect">
            <a:avLst/>
          </a:prstGeom>
          <a:noFill/>
          <a:ln w="9525">
            <a:noFill/>
            <a:miter lim="800000"/>
            <a:headEnd/>
            <a:tailEnd/>
          </a:ln>
        </p:spPr>
        <p:txBody>
          <a:bodyPr wrap="none">
            <a:prstTxWarp prst="textNoShape">
              <a:avLst/>
            </a:prstTxWarp>
            <a:spAutoFit/>
          </a:bodyPr>
          <a:lstStyle/>
          <a:p>
            <a:pPr>
              <a:buFontTx/>
              <a:buNone/>
            </a:pPr>
            <a:r>
              <a:rPr lang="en-US" sz="3700"/>
              <a:t>M:</a:t>
            </a:r>
            <a:r>
              <a:rPr lang="en-US" sz="2500"/>
              <a:t> Methanol</a:t>
            </a:r>
          </a:p>
        </p:txBody>
      </p:sp>
      <p:sp>
        <p:nvSpPr>
          <p:cNvPr id="35852" name="Text Box 12"/>
          <p:cNvSpPr txBox="1">
            <a:spLocks noChangeArrowheads="1"/>
          </p:cNvSpPr>
          <p:nvPr/>
        </p:nvSpPr>
        <p:spPr bwMode="auto">
          <a:xfrm>
            <a:off x="0" y="4860925"/>
            <a:ext cx="9144000" cy="1997075"/>
          </a:xfrm>
          <a:prstGeom prst="rect">
            <a:avLst/>
          </a:prstGeom>
          <a:noFill/>
          <a:ln w="9525">
            <a:noFill/>
            <a:miter lim="800000"/>
            <a:headEnd/>
            <a:tailEnd/>
          </a:ln>
        </p:spPr>
        <p:txBody>
          <a:bodyPr>
            <a:prstTxWarp prst="textNoShape">
              <a:avLst/>
            </a:prstTxWarp>
            <a:spAutoFit/>
          </a:bodyPr>
          <a:lstStyle/>
          <a:p>
            <a:pPr>
              <a:buFontTx/>
              <a:buNone/>
            </a:pPr>
            <a:r>
              <a:rPr lang="en-US" sz="2500"/>
              <a:t>With an FFV, you choose each day which to buy</a:t>
            </a:r>
          </a:p>
          <a:p>
            <a:pPr>
              <a:buFontTx/>
              <a:buNone/>
            </a:pPr>
            <a:r>
              <a:rPr lang="en-US" sz="2500"/>
              <a:t>At $100-200/car, a more open competition, level playing field, </a:t>
            </a:r>
          </a:p>
          <a:p>
            <a:pPr>
              <a:buFontTx/>
              <a:buNone/>
            </a:pPr>
            <a:r>
              <a:rPr lang="en-US" sz="2500"/>
              <a:t>          better unleash the power of the free market</a:t>
            </a:r>
          </a:p>
          <a:p>
            <a:pPr>
              <a:buFontTx/>
              <a:buNone/>
            </a:pPr>
            <a:r>
              <a:rPr lang="en-US" sz="2500"/>
              <a:t>GEM flexibility </a:t>
            </a:r>
            <a:r>
              <a:rPr lang="en-US" sz="2500">
                <a:sym typeface="Symbol" charset="2"/>
              </a:rPr>
              <a:t> use of any corrosive fuel, adaptive engine control</a:t>
            </a:r>
          </a:p>
        </p:txBody>
      </p:sp>
    </p:spTree>
    <p:extLst>
      <p:ext uri="{BB962C8B-B14F-4D97-AF65-F5344CB8AC3E}">
        <p14:creationId xmlns:p14="http://schemas.microsoft.com/office/powerpoint/2010/main" val="983815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a:xfrm>
            <a:off x="0" y="533400"/>
            <a:ext cx="9144000" cy="1143000"/>
          </a:xfrm>
        </p:spPr>
        <p:txBody>
          <a:bodyPr/>
          <a:lstStyle/>
          <a:p>
            <a:pPr eaLnBrk="1" hangingPunct="1">
              <a:defRPr/>
            </a:pPr>
            <a:r>
              <a:rPr lang="en-US" sz="4000" dirty="0" smtClean="0">
                <a:ea typeface="+mj-ea"/>
                <a:cs typeface="+mj-cs"/>
              </a:rPr>
              <a:t>We can dramatically reduce cost and expand supply of </a:t>
            </a:r>
            <a:r>
              <a:rPr lang="en-US" sz="4000" dirty="0" err="1" smtClean="0">
                <a:ea typeface="+mj-ea"/>
                <a:cs typeface="+mj-cs"/>
              </a:rPr>
              <a:t>biofuel</a:t>
            </a:r>
            <a:r>
              <a:rPr lang="en-US" sz="4000" dirty="0" smtClean="0">
                <a:ea typeface="+mj-ea"/>
                <a:cs typeface="+mj-cs"/>
              </a:rPr>
              <a:t>, present and future, if </a:t>
            </a:r>
            <a:r>
              <a:rPr lang="en-US" sz="4000" dirty="0">
                <a:ea typeface="+mj-ea"/>
                <a:cs typeface="+mj-cs"/>
              </a:rPr>
              <a:t>we stop requiring so much purity in our ethanol/alcohol!</a:t>
            </a:r>
          </a:p>
        </p:txBody>
      </p:sp>
      <p:pic>
        <p:nvPicPr>
          <p:cNvPr id="17411" name="Picture 3"/>
          <p:cNvPicPr>
            <a:picLocks noGrp="1" noChangeAspect="1" noChangeArrowheads="1"/>
          </p:cNvPicPr>
          <p:nvPr>
            <p:ph type="body" idx="1"/>
          </p:nvPr>
        </p:nvPicPr>
        <p:blipFill>
          <a:blip r:embed="rId3"/>
          <a:srcRect/>
          <a:stretch>
            <a:fillRect/>
          </a:stretch>
        </p:blipFill>
        <p:spPr>
          <a:xfrm>
            <a:off x="2057400" y="2286000"/>
            <a:ext cx="4419600" cy="3276600"/>
          </a:xfrm>
        </p:spPr>
      </p:pic>
      <p:sp>
        <p:nvSpPr>
          <p:cNvPr id="17412" name="Text Box 4"/>
          <p:cNvSpPr txBox="1">
            <a:spLocks noChangeArrowheads="1"/>
          </p:cNvSpPr>
          <p:nvPr/>
        </p:nvSpPr>
        <p:spPr bwMode="auto">
          <a:xfrm>
            <a:off x="914400" y="6384925"/>
            <a:ext cx="7070725" cy="473075"/>
          </a:xfrm>
          <a:prstGeom prst="rect">
            <a:avLst/>
          </a:prstGeom>
          <a:noFill/>
          <a:ln w="9525">
            <a:noFill/>
            <a:miter lim="800000"/>
            <a:headEnd/>
            <a:tailEnd/>
          </a:ln>
        </p:spPr>
        <p:txBody>
          <a:bodyPr wrap="none">
            <a:prstTxWarp prst="textNoShape">
              <a:avLst/>
            </a:prstTxWarp>
            <a:spAutoFit/>
          </a:bodyPr>
          <a:lstStyle/>
          <a:p>
            <a:pPr defTabSz="865188">
              <a:buFontTx/>
              <a:buNone/>
            </a:pPr>
            <a:r>
              <a:rPr lang="en-US" sz="2500"/>
              <a:t>(Also, try a google on “forest industry” methanol.)</a:t>
            </a:r>
          </a:p>
        </p:txBody>
      </p:sp>
      <p:sp>
        <p:nvSpPr>
          <p:cNvPr id="17413" name="Text Box 5"/>
          <p:cNvSpPr txBox="1">
            <a:spLocks noChangeArrowheads="1"/>
          </p:cNvSpPr>
          <p:nvPr/>
        </p:nvSpPr>
        <p:spPr bwMode="auto">
          <a:xfrm>
            <a:off x="0" y="5486400"/>
            <a:ext cx="9144000" cy="1054100"/>
          </a:xfrm>
          <a:prstGeom prst="rect">
            <a:avLst/>
          </a:prstGeom>
          <a:noFill/>
          <a:ln w="9525">
            <a:noFill/>
            <a:miter lim="800000"/>
            <a:headEnd/>
            <a:tailEnd/>
          </a:ln>
        </p:spPr>
        <p:txBody>
          <a:bodyPr>
            <a:prstTxWarp prst="textNoShape">
              <a:avLst/>
            </a:prstTxWarp>
            <a:spAutoFit/>
          </a:bodyPr>
          <a:lstStyle/>
          <a:p>
            <a:pPr defTabSz="865188">
              <a:buFontTx/>
              <a:buNone/>
            </a:pPr>
            <a:r>
              <a:rPr lang="en-US" sz="2100" dirty="0"/>
              <a:t>We need to give this guy permission to compete with Saudi Arabia and Iran</a:t>
            </a:r>
          </a:p>
          <a:p>
            <a:pPr defTabSz="865188">
              <a:buFontTx/>
              <a:buNone/>
            </a:pPr>
            <a:r>
              <a:rPr lang="en-US" sz="2100" dirty="0"/>
              <a:t> for the car fuel market! He doesn’t need a subsidy – only more freedom </a:t>
            </a:r>
          </a:p>
          <a:p>
            <a:pPr defTabSz="865188">
              <a:buFontTx/>
              <a:buNone/>
            </a:pPr>
            <a:r>
              <a:rPr lang="en-US" sz="2100" dirty="0"/>
              <a:t>and an open door! Just give him a chance, and within 15 years… </a:t>
            </a:r>
          </a:p>
        </p:txBody>
      </p:sp>
    </p:spTree>
    <p:extLst>
      <p:ext uri="{BB962C8B-B14F-4D97-AF65-F5344CB8AC3E}">
        <p14:creationId xmlns:p14="http://schemas.microsoft.com/office/powerpoint/2010/main" val="3321520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76200" y="381000"/>
            <a:ext cx="9067800" cy="1143000"/>
          </a:xfrm>
        </p:spPr>
        <p:txBody>
          <a:bodyPr/>
          <a:lstStyle/>
          <a:p>
            <a:r>
              <a:rPr lang="en-US" sz="4000" dirty="0"/>
              <a:t>What limits rate of deployment of hybrids &amp; plug-ins? Cost, cost, cost</a:t>
            </a:r>
            <a:r>
              <a:rPr lang="en-US" sz="4000" dirty="0" smtClean="0"/>
              <a:t>…</a:t>
            </a:r>
            <a:br>
              <a:rPr lang="en-US" sz="4000" dirty="0" smtClean="0"/>
            </a:br>
            <a:r>
              <a:rPr lang="en-US" sz="4000" dirty="0" smtClean="0"/>
              <a:t>(and recharge: don’t fall into </a:t>
            </a:r>
            <a:r>
              <a:rPr lang="en-US" sz="4000" dirty="0" err="1" smtClean="0"/>
              <a:t>chademo</a:t>
            </a:r>
            <a:r>
              <a:rPr lang="en-US" sz="4000" dirty="0" smtClean="0"/>
              <a:t>!)</a:t>
            </a:r>
            <a:endParaRPr lang="en-US" sz="4000" dirty="0"/>
          </a:p>
        </p:txBody>
      </p:sp>
      <p:sp>
        <p:nvSpPr>
          <p:cNvPr id="1000451" name="Rectangle 3"/>
          <p:cNvSpPr>
            <a:spLocks noGrp="1" noChangeArrowheads="1"/>
          </p:cNvSpPr>
          <p:nvPr>
            <p:ph type="body" idx="1"/>
          </p:nvPr>
        </p:nvSpPr>
        <p:spPr>
          <a:xfrm>
            <a:off x="0" y="1981200"/>
            <a:ext cx="9144000" cy="4648200"/>
          </a:xfrm>
        </p:spPr>
        <p:txBody>
          <a:bodyPr/>
          <a:lstStyle/>
          <a:p>
            <a:pPr>
              <a:lnSpc>
                <a:spcPct val="90000"/>
              </a:lnSpc>
            </a:pPr>
            <a:r>
              <a:rPr lang="en-US"/>
              <a:t>Hybrid Prius vs. regular Prius: cost penalty = </a:t>
            </a:r>
            <a:r>
              <a:rPr lang="en-US">
                <a:solidFill>
                  <a:schemeClr val="hlink"/>
                </a:solidFill>
              </a:rPr>
              <a:t>$3000</a:t>
            </a:r>
            <a:r>
              <a:rPr lang="en-US"/>
              <a:t> (2006 data Car &amp; Driver, Financial Times) about enough to pay off at $3-4/gallon without interest</a:t>
            </a:r>
          </a:p>
          <a:p>
            <a:pPr>
              <a:lnSpc>
                <a:spcPct val="90000"/>
              </a:lnSpc>
            </a:pPr>
            <a:r>
              <a:rPr lang="en-US"/>
              <a:t>About </a:t>
            </a:r>
            <a:r>
              <a:rPr lang="en-US">
                <a:solidFill>
                  <a:schemeClr val="hlink"/>
                </a:solidFill>
              </a:rPr>
              <a:t>$2000</a:t>
            </a:r>
            <a:r>
              <a:rPr lang="en-US"/>
              <a:t> of the $3000 is for small fast battery, currently nickel hydride less than 1kwh.</a:t>
            </a:r>
          </a:p>
          <a:p>
            <a:pPr>
              <a:lnSpc>
                <a:spcPct val="90000"/>
              </a:lnSpc>
            </a:pPr>
            <a:r>
              <a:rPr lang="en-US">
                <a:solidFill>
                  <a:schemeClr val="hlink"/>
                </a:solidFill>
              </a:rPr>
              <a:t>$1,000-$2,000 tax incentive</a:t>
            </a:r>
            <a:r>
              <a:rPr lang="en-US"/>
              <a:t> per car, for the first million hybrids from each manufacturer, essential to speed of development, becoming cheaper, </a:t>
            </a:r>
            <a:r>
              <a:rPr lang="en-US">
                <a:solidFill>
                  <a:schemeClr val="hlink"/>
                </a:solidFill>
              </a:rPr>
              <a:t>in US</a:t>
            </a:r>
          </a:p>
          <a:p>
            <a:pPr>
              <a:lnSpc>
                <a:spcPct val="90000"/>
              </a:lnSpc>
            </a:pPr>
            <a:r>
              <a:rPr lang="en-US">
                <a:solidFill>
                  <a:schemeClr val="hlink"/>
                </a:solidFill>
              </a:rPr>
              <a:t>Outside the US, </a:t>
            </a:r>
            <a:r>
              <a:rPr lang="en-US"/>
              <a:t>higher gas price  bigger market now</a:t>
            </a:r>
          </a:p>
          <a:p>
            <a:pPr>
              <a:lnSpc>
                <a:spcPct val="90000"/>
              </a:lnSpc>
              <a:buFont typeface="Wingdings" charset="2"/>
              <a:buNone/>
            </a:pPr>
            <a:endParaRPr lang="en-US"/>
          </a:p>
        </p:txBody>
      </p:sp>
    </p:spTree>
    <p:extLst>
      <p:ext uri="{BB962C8B-B14F-4D97-AF65-F5344CB8AC3E}">
        <p14:creationId xmlns:p14="http://schemas.microsoft.com/office/powerpoint/2010/main" val="1603323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6500" y="1397000"/>
            <a:ext cx="6731000" cy="4064000"/>
          </a:xfrm>
          <a:prstGeom prst="rect">
            <a:avLst/>
          </a:prstGeom>
        </p:spPr>
      </p:pic>
      <p:sp>
        <p:nvSpPr>
          <p:cNvPr id="3" name="TextBox 2"/>
          <p:cNvSpPr txBox="1"/>
          <p:nvPr/>
        </p:nvSpPr>
        <p:spPr>
          <a:xfrm>
            <a:off x="838200" y="228600"/>
            <a:ext cx="7692731" cy="892552"/>
          </a:xfrm>
          <a:prstGeom prst="rect">
            <a:avLst/>
          </a:prstGeom>
          <a:noFill/>
        </p:spPr>
        <p:txBody>
          <a:bodyPr wrap="none" rtlCol="0">
            <a:spAutoFit/>
          </a:bodyPr>
          <a:lstStyle/>
          <a:p>
            <a:r>
              <a:rPr lang="en-US" sz="2800" dirty="0" smtClean="0"/>
              <a:t>Example 1 of Funded Work: </a:t>
            </a:r>
            <a:r>
              <a:rPr lang="en-US" sz="2800" dirty="0" err="1" smtClean="0"/>
              <a:t>Alireza</a:t>
            </a:r>
            <a:r>
              <a:rPr lang="en-US" sz="2800" dirty="0" smtClean="0"/>
              <a:t> </a:t>
            </a:r>
            <a:r>
              <a:rPr lang="en-US" sz="2800" dirty="0" err="1" smtClean="0"/>
              <a:t>Khaligh</a:t>
            </a:r>
            <a:r>
              <a:rPr lang="en-US" sz="2800" dirty="0" smtClean="0"/>
              <a:t> IIT</a:t>
            </a:r>
          </a:p>
          <a:p>
            <a:r>
              <a:rPr lang="en-US" sz="2400" dirty="0" smtClean="0"/>
              <a:t>(Similar megawatt work by </a:t>
            </a:r>
            <a:r>
              <a:rPr lang="en-US" sz="2400" dirty="0" err="1" smtClean="0"/>
              <a:t>SMazumder</a:t>
            </a:r>
            <a:r>
              <a:rPr lang="en-US" sz="2400" dirty="0" smtClean="0"/>
              <a:t> for solar farms)</a:t>
            </a:r>
            <a:endParaRPr lang="en-US" sz="2800" dirty="0"/>
          </a:p>
        </p:txBody>
      </p:sp>
      <p:sp>
        <p:nvSpPr>
          <p:cNvPr id="4" name="TextBox 3"/>
          <p:cNvSpPr txBox="1"/>
          <p:nvPr/>
        </p:nvSpPr>
        <p:spPr>
          <a:xfrm>
            <a:off x="381000" y="5562600"/>
            <a:ext cx="8433656" cy="1200329"/>
          </a:xfrm>
          <a:prstGeom prst="rect">
            <a:avLst/>
          </a:prstGeom>
          <a:noFill/>
        </p:spPr>
        <p:txBody>
          <a:bodyPr wrap="none" rtlCol="0">
            <a:spAutoFit/>
          </a:bodyPr>
          <a:lstStyle/>
          <a:p>
            <a:r>
              <a:rPr lang="en-US" dirty="0" smtClean="0"/>
              <a:t>New </a:t>
            </a:r>
            <a:r>
              <a:rPr lang="en-US" b="1" u="sng" dirty="0" smtClean="0"/>
              <a:t>integrated</a:t>
            </a:r>
            <a:r>
              <a:rPr lang="en-US" dirty="0" smtClean="0"/>
              <a:t> power electronics can cut cost of total power electronics for cars</a:t>
            </a:r>
          </a:p>
          <a:p>
            <a:r>
              <a:rPr lang="en-US" dirty="0" smtClean="0"/>
              <a:t>like Volt by 1/3 – 1/2 while adding a flexible AC/DC fast recharge capability </a:t>
            </a:r>
          </a:p>
          <a:p>
            <a:r>
              <a:rPr lang="en-US" dirty="0" smtClean="0"/>
              <a:t>making fast recharge stations “free” instead of $100,000-$200,000 each</a:t>
            </a:r>
          </a:p>
          <a:p>
            <a:r>
              <a:rPr lang="en-US" dirty="0" smtClean="0"/>
              <a:t>Similar technology crucial to distribution level (</a:t>
            </a:r>
            <a:r>
              <a:rPr lang="en-US" dirty="0" err="1" smtClean="0"/>
              <a:t>Rahman</a:t>
            </a:r>
            <a:r>
              <a:rPr lang="en-US" dirty="0" smtClean="0"/>
              <a:t> issues) constraints</a:t>
            </a:r>
            <a:endParaRPr lang="en-US" dirty="0"/>
          </a:p>
        </p:txBody>
      </p:sp>
    </p:spTree>
    <p:extLst>
      <p:ext uri="{BB962C8B-B14F-4D97-AF65-F5344CB8AC3E}">
        <p14:creationId xmlns:p14="http://schemas.microsoft.com/office/powerpoint/2010/main" val="3181009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body" idx="1"/>
          </p:nvPr>
        </p:nvSpPr>
        <p:spPr>
          <a:xfrm>
            <a:off x="76200" y="1219200"/>
            <a:ext cx="5940804" cy="2209800"/>
          </a:xfrm>
          <a:noFill/>
          <a:ln/>
        </p:spPr>
        <p:txBody>
          <a:bodyPr/>
          <a:lstStyle/>
          <a:p>
            <a:pPr>
              <a:lnSpc>
                <a:spcPct val="90000"/>
              </a:lnSpc>
              <a:spcBef>
                <a:spcPts val="1200"/>
              </a:spcBef>
            </a:pPr>
            <a:r>
              <a:rPr lang="en-US" sz="2400" dirty="0"/>
              <a:t>Founder and </a:t>
            </a:r>
            <a:r>
              <a:rPr lang="en-US" sz="2400" dirty="0" smtClean="0"/>
              <a:t>President Johnson Research</a:t>
            </a:r>
            <a:endParaRPr lang="en-US" sz="2400" dirty="0"/>
          </a:p>
          <a:p>
            <a:pPr eaLnBrk="0" hangingPunct="0">
              <a:lnSpc>
                <a:spcPct val="90000"/>
              </a:lnSpc>
              <a:spcBef>
                <a:spcPts val="1200"/>
              </a:spcBef>
            </a:pPr>
            <a:r>
              <a:rPr lang="en-US" sz="2400" dirty="0"/>
              <a:t>NASA (Voyager, Mars Observer, CRAF, Cassini, Galileo) </a:t>
            </a:r>
          </a:p>
          <a:p>
            <a:pPr eaLnBrk="0" hangingPunct="0">
              <a:lnSpc>
                <a:spcPct val="90000"/>
              </a:lnSpc>
              <a:spcBef>
                <a:spcPts val="1200"/>
              </a:spcBef>
            </a:pPr>
            <a:r>
              <a:rPr lang="en-US" sz="2400" dirty="0"/>
              <a:t>Holds over </a:t>
            </a:r>
            <a:r>
              <a:rPr lang="en-US" sz="2400" dirty="0" smtClean="0"/>
              <a:t>140 patents</a:t>
            </a:r>
          </a:p>
          <a:p>
            <a:pPr eaLnBrk="0" hangingPunct="0">
              <a:lnSpc>
                <a:spcPct val="90000"/>
              </a:lnSpc>
              <a:spcBef>
                <a:spcPts val="1200"/>
              </a:spcBef>
            </a:pPr>
            <a:r>
              <a:rPr lang="en-US" sz="2400" dirty="0" smtClean="0"/>
              <a:t>National Inventor’s Hall Of Fame Inductee</a:t>
            </a:r>
          </a:p>
          <a:p>
            <a:pPr eaLnBrk="0" hangingPunct="0">
              <a:lnSpc>
                <a:spcPct val="90000"/>
              </a:lnSpc>
              <a:spcBef>
                <a:spcPts val="1200"/>
              </a:spcBef>
            </a:pPr>
            <a:r>
              <a:rPr lang="en-US" sz="2400" dirty="0" smtClean="0"/>
              <a:t>Currently Focused on Energy Technology Breakthroughs</a:t>
            </a:r>
            <a:endParaRPr lang="en-US" sz="2400" dirty="0"/>
          </a:p>
          <a:p>
            <a:pPr lvl="1">
              <a:lnSpc>
                <a:spcPct val="90000"/>
              </a:lnSpc>
              <a:spcBef>
                <a:spcPts val="1200"/>
              </a:spcBef>
            </a:pPr>
            <a:r>
              <a:rPr lang="en-US" sz="2000" dirty="0"/>
              <a:t>Solid State JTEC Engine for Direct Heat to Electric Conversion</a:t>
            </a:r>
          </a:p>
          <a:p>
            <a:pPr lvl="1">
              <a:lnSpc>
                <a:spcPct val="90000"/>
              </a:lnSpc>
              <a:spcBef>
                <a:spcPts val="1200"/>
              </a:spcBef>
            </a:pPr>
            <a:r>
              <a:rPr lang="en-US" sz="2000" dirty="0" smtClean="0"/>
              <a:t>High Capacity Solid State Ceramic/glass electrolyte batteries</a:t>
            </a:r>
          </a:p>
          <a:p>
            <a:pPr lvl="1">
              <a:lnSpc>
                <a:spcPct val="90000"/>
              </a:lnSpc>
              <a:spcBef>
                <a:spcPts val="1200"/>
              </a:spcBef>
            </a:pPr>
            <a:r>
              <a:rPr lang="en-US" sz="2000" dirty="0" smtClean="0"/>
              <a:t>High Specific Energy Lithium Air Batteries</a:t>
            </a:r>
          </a:p>
          <a:p>
            <a:pPr>
              <a:lnSpc>
                <a:spcPct val="90000"/>
              </a:lnSpc>
              <a:spcBef>
                <a:spcPts val="1200"/>
              </a:spcBef>
            </a:pPr>
            <a:endParaRPr lang="en-US" sz="2400" dirty="0"/>
          </a:p>
        </p:txBody>
      </p:sp>
      <p:sp>
        <p:nvSpPr>
          <p:cNvPr id="915459" name="Rectangle 3"/>
          <p:cNvSpPr>
            <a:spLocks noGrp="1" noChangeArrowheads="1"/>
          </p:cNvSpPr>
          <p:nvPr>
            <p:ph type="title"/>
          </p:nvPr>
        </p:nvSpPr>
        <p:spPr>
          <a:xfrm>
            <a:off x="304800" y="0"/>
            <a:ext cx="8382000" cy="1143000"/>
          </a:xfrm>
          <a:noFill/>
          <a:ln/>
        </p:spPr>
        <p:txBody>
          <a:bodyPr/>
          <a:lstStyle/>
          <a:p>
            <a:r>
              <a:rPr lang="en-US" sz="4000" dirty="0"/>
              <a:t>To The Rescue: Lonnie G. Johnson</a:t>
            </a:r>
          </a:p>
        </p:txBody>
      </p:sp>
      <p:pic>
        <p:nvPicPr>
          <p:cNvPr id="915460" name="Picture 4" descr="lonnie_with_all_guns"/>
          <p:cNvPicPr>
            <a:picLocks noChangeAspect="1" noChangeArrowheads="1"/>
          </p:cNvPicPr>
          <p:nvPr/>
        </p:nvPicPr>
        <p:blipFill>
          <a:blip r:embed="rId3"/>
          <a:srcRect/>
          <a:stretch>
            <a:fillRect/>
          </a:stretch>
        </p:blipFill>
        <p:spPr bwMode="auto">
          <a:xfrm>
            <a:off x="6324599" y="1354138"/>
            <a:ext cx="2574925" cy="2587218"/>
          </a:xfrm>
          <a:prstGeom prst="rect">
            <a:avLst/>
          </a:prstGeom>
          <a:noFill/>
          <a:ln w="9525">
            <a:solidFill>
              <a:schemeClr val="bg1"/>
            </a:solidFill>
            <a:miter lim="800000"/>
            <a:headEnd/>
            <a:tailEnd/>
          </a:ln>
        </p:spPr>
      </p:pic>
      <p:sp>
        <p:nvSpPr>
          <p:cNvPr id="915461" name="Rectangle 5"/>
          <p:cNvSpPr>
            <a:spLocks noChangeArrowheads="1"/>
          </p:cNvSpPr>
          <p:nvPr/>
        </p:nvSpPr>
        <p:spPr bwMode="auto">
          <a:xfrm>
            <a:off x="304800" y="3581400"/>
            <a:ext cx="5943600" cy="1219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pPr>
            <a:endParaRPr lang="en-US" sz="2800">
              <a:solidFill>
                <a:srgbClr val="CCECFF"/>
              </a:solidFill>
              <a:latin typeface="Times New Roman" charset="0"/>
            </a:endParaRPr>
          </a:p>
        </p:txBody>
      </p:sp>
      <p:sp>
        <p:nvSpPr>
          <p:cNvPr id="915462" name="Text Box 6"/>
          <p:cNvSpPr txBox="1">
            <a:spLocks noChangeArrowheads="1"/>
          </p:cNvSpPr>
          <p:nvPr/>
        </p:nvSpPr>
        <p:spPr bwMode="auto">
          <a:xfrm>
            <a:off x="6324598" y="3939259"/>
            <a:ext cx="2667001" cy="1003352"/>
          </a:xfrm>
          <a:prstGeom prst="rect">
            <a:avLst/>
          </a:prstGeom>
          <a:noFill/>
          <a:ln w="9525">
            <a:noFill/>
            <a:miter lim="800000"/>
            <a:headEnd/>
            <a:tailEnd/>
          </a:ln>
          <a:effectLst/>
        </p:spPr>
        <p:txBody>
          <a:bodyPr wrap="square">
            <a:prstTxWarp prst="textNoShape">
              <a:avLst/>
            </a:prstTxWarp>
            <a:spAutoFit/>
          </a:bodyPr>
          <a:lstStyle/>
          <a:p>
            <a:pPr algn="ctr">
              <a:spcBef>
                <a:spcPct val="20000"/>
              </a:spcBef>
              <a:buFontTx/>
              <a:buNone/>
            </a:pPr>
            <a:r>
              <a:rPr lang="en-US" sz="2000" b="1" i="1" dirty="0">
                <a:solidFill>
                  <a:srgbClr val="CCECFF"/>
                </a:solidFill>
                <a:latin typeface="Times New Roman" charset="0"/>
              </a:rPr>
              <a:t>“One of the Top Inventors in the World”</a:t>
            </a:r>
          </a:p>
          <a:p>
            <a:pPr algn="r">
              <a:spcBef>
                <a:spcPct val="20000"/>
              </a:spcBef>
              <a:buFontTx/>
              <a:buNone/>
            </a:pPr>
            <a:r>
              <a:rPr lang="en-US" sz="1600" dirty="0">
                <a:solidFill>
                  <a:schemeClr val="bg1"/>
                </a:solidFill>
                <a:latin typeface="Times New Roman" charset="0"/>
              </a:rPr>
              <a:t>       </a:t>
            </a:r>
            <a:endParaRPr lang="en-US" sz="1400" dirty="0">
              <a:latin typeface="Times New Roman" charset="0"/>
            </a:endParaRPr>
          </a:p>
        </p:txBody>
      </p:sp>
      <p:sp>
        <p:nvSpPr>
          <p:cNvPr id="915463" name="Text Box 7"/>
          <p:cNvSpPr txBox="1">
            <a:spLocks noChangeArrowheads="1"/>
          </p:cNvSpPr>
          <p:nvPr/>
        </p:nvSpPr>
        <p:spPr bwMode="auto">
          <a:xfrm>
            <a:off x="6342062" y="4594277"/>
            <a:ext cx="2557462" cy="461665"/>
          </a:xfrm>
          <a:prstGeom prst="rect">
            <a:avLst/>
          </a:prstGeom>
          <a:solidFill>
            <a:schemeClr val="tx1"/>
          </a:solidFill>
          <a:ln w="9525">
            <a:noFill/>
            <a:miter lim="800000"/>
            <a:headEnd/>
            <a:tailEnd/>
          </a:ln>
          <a:effectLst/>
        </p:spPr>
        <p:txBody>
          <a:bodyPr wrap="square">
            <a:prstTxWarp prst="textNoShape">
              <a:avLst/>
            </a:prstTxWarp>
            <a:spAutoFit/>
          </a:bodyPr>
          <a:lstStyle/>
          <a:p>
            <a:pPr algn="ctr">
              <a:spcBef>
                <a:spcPct val="50000"/>
              </a:spcBef>
              <a:buNone/>
            </a:pPr>
            <a:r>
              <a:rPr lang="en-US" sz="2400" dirty="0" smtClean="0">
                <a:solidFill>
                  <a:schemeClr val="bg1"/>
                </a:solidFill>
                <a:latin typeface="Times New Roman" charset="0"/>
              </a:rPr>
              <a:t>Time </a:t>
            </a:r>
            <a:r>
              <a:rPr lang="en-US" sz="2400" dirty="0">
                <a:solidFill>
                  <a:schemeClr val="bg1"/>
                </a:solidFill>
                <a:latin typeface="Times New Roman" charset="0"/>
              </a:rPr>
              <a:t>Magazine</a:t>
            </a:r>
          </a:p>
        </p:txBody>
      </p:sp>
      <p:sp>
        <p:nvSpPr>
          <p:cNvPr id="915464" name="Text Box 8"/>
          <p:cNvSpPr txBox="1">
            <a:spLocks noChangeArrowheads="1"/>
          </p:cNvSpPr>
          <p:nvPr/>
        </p:nvSpPr>
        <p:spPr bwMode="auto">
          <a:xfrm>
            <a:off x="0" y="6221413"/>
            <a:ext cx="8991600" cy="669925"/>
          </a:xfrm>
          <a:prstGeom prst="rect">
            <a:avLst/>
          </a:prstGeom>
          <a:noFill/>
          <a:ln w="9525">
            <a:noFill/>
            <a:miter lim="800000"/>
            <a:headEnd/>
            <a:tailEnd/>
          </a:ln>
          <a:effectLst/>
        </p:spPr>
        <p:txBody>
          <a:bodyPr>
            <a:prstTxWarp prst="textNoShape">
              <a:avLst/>
            </a:prstTxWarp>
            <a:spAutoFit/>
          </a:bodyPr>
          <a:lstStyle/>
          <a:p>
            <a:pPr defTabSz="865188">
              <a:buFontTx/>
              <a:buNone/>
            </a:pPr>
            <a:r>
              <a:rPr lang="en-US" sz="1900" dirty="0">
                <a:solidFill>
                  <a:schemeClr val="hlink"/>
                </a:solidFill>
              </a:rPr>
              <a:t>Exciting credible new ideas (risky but near term) for US to leapfrog the world both</a:t>
            </a:r>
          </a:p>
          <a:p>
            <a:pPr defTabSz="865188">
              <a:buFontTx/>
              <a:buNone/>
            </a:pPr>
            <a:r>
              <a:rPr lang="en-US" sz="1900" dirty="0">
                <a:solidFill>
                  <a:schemeClr val="hlink"/>
                </a:solidFill>
              </a:rPr>
              <a:t>in batteries and in more efficient heat-to-electricity for flexible cars !!!!!!!</a:t>
            </a:r>
          </a:p>
        </p:txBody>
      </p:sp>
    </p:spTree>
    <p:extLst>
      <p:ext uri="{BB962C8B-B14F-4D97-AF65-F5344CB8AC3E}">
        <p14:creationId xmlns:p14="http://schemas.microsoft.com/office/powerpoint/2010/main" val="4235019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152400" y="2512769"/>
            <a:ext cx="2772639" cy="3532720"/>
            <a:chOff x="873193" y="1216210"/>
            <a:chExt cx="3708600" cy="4663156"/>
          </a:xfrm>
        </p:grpSpPr>
        <p:sp>
          <p:nvSpPr>
            <p:cNvPr id="56" name="Rectangle 55"/>
            <p:cNvSpPr/>
            <p:nvPr/>
          </p:nvSpPr>
          <p:spPr>
            <a:xfrm>
              <a:off x="873193" y="1216210"/>
              <a:ext cx="3708600" cy="4663156"/>
            </a:xfrm>
            <a:prstGeom prst="rect">
              <a:avLst/>
            </a:prstGeom>
            <a:solidFill>
              <a:srgbClr val="0334B7"/>
            </a:solidFill>
            <a:ln w="11429"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7233"/>
              <a:ext cx="3493967" cy="4489800"/>
            </a:xfrm>
            <a:prstGeom prst="rect">
              <a:avLst/>
            </a:prstGeom>
          </p:spPr>
        </p:pic>
      </p:grpSp>
      <p:sp>
        <p:nvSpPr>
          <p:cNvPr id="58" name="Title 1"/>
          <p:cNvSpPr txBox="1">
            <a:spLocks/>
          </p:cNvSpPr>
          <p:nvPr/>
        </p:nvSpPr>
        <p:spPr>
          <a:xfrm>
            <a:off x="194827" y="6015667"/>
            <a:ext cx="2744007" cy="547688"/>
          </a:xfrm>
          <a:prstGeom prst="rect">
            <a:avLst/>
          </a:prstGeom>
          <a:noFill/>
        </p:spPr>
        <p:txBody>
          <a:bodyPr/>
          <a:lstStyle>
            <a:lvl1pPr algn="ctr" defTabSz="1219170" rtl="0" eaLnBrk="1" latinLnBrk="0" hangingPunct="1">
              <a:spcBef>
                <a:spcPct val="0"/>
              </a:spcBef>
              <a:buNone/>
              <a:defRPr sz="5900" kern="1200">
                <a:solidFill>
                  <a:schemeClr val="tx1"/>
                </a:solidFill>
                <a:latin typeface="+mj-lt"/>
                <a:ea typeface="+mj-ea"/>
                <a:cs typeface="+mj-cs"/>
              </a:defRPr>
            </a:lvl1pPr>
          </a:lstStyle>
          <a:p>
            <a:pPr algn="l" fontAlgn="auto">
              <a:spcAft>
                <a:spcPts val="0"/>
              </a:spcAft>
            </a:pPr>
            <a:r>
              <a:rPr lang="en-US" altLang="en-US" sz="1050" b="1" dirty="0" smtClean="0">
                <a:cs typeface="Arial" pitchFamily="34" charset="0"/>
              </a:rPr>
              <a:t>JTEC’s Versatility Featured </a:t>
            </a:r>
            <a:r>
              <a:rPr lang="en-US" altLang="en-US" sz="1050" b="1" dirty="0">
                <a:cs typeface="Arial" pitchFamily="34" charset="0"/>
              </a:rPr>
              <a:t>o</a:t>
            </a:r>
            <a:r>
              <a:rPr lang="en-US" altLang="en-US" sz="1050" b="1" dirty="0" smtClean="0">
                <a:cs typeface="Arial" pitchFamily="34" charset="0"/>
              </a:rPr>
              <a:t>n the Cover of the January 2020 Issue of the American Chemical Society Publication</a:t>
            </a:r>
          </a:p>
        </p:txBody>
      </p:sp>
      <p:sp>
        <p:nvSpPr>
          <p:cNvPr id="59" name="TextBox 58"/>
          <p:cNvSpPr txBox="1"/>
          <p:nvPr/>
        </p:nvSpPr>
        <p:spPr>
          <a:xfrm>
            <a:off x="19050" y="91359"/>
            <a:ext cx="9144000" cy="1169551"/>
          </a:xfrm>
          <a:prstGeom prst="rect">
            <a:avLst/>
          </a:prstGeom>
          <a:noFill/>
        </p:spPr>
        <p:txBody>
          <a:bodyPr wrap="square" rtlCol="0">
            <a:spAutoFit/>
          </a:bodyPr>
          <a:lstStyle/>
          <a:p>
            <a:pPr algn="ctr" fontAlgn="auto">
              <a:spcBef>
                <a:spcPts val="0"/>
              </a:spcBef>
              <a:spcAft>
                <a:spcPts val="0"/>
              </a:spcAft>
              <a:buNone/>
              <a:defRPr/>
            </a:pPr>
            <a:r>
              <a:rPr lang="en-US" sz="2800" dirty="0" smtClean="0">
                <a:solidFill>
                  <a:schemeClr val="tx2"/>
                </a:solidFill>
                <a:latin typeface="Arial" panose="020B0604020202020204" pitchFamily="34" charset="0"/>
                <a:ea typeface="+mn-ea"/>
                <a:cs typeface="Arial" panose="020B0604020202020204" pitchFamily="34" charset="0"/>
              </a:rPr>
              <a:t>Johnson Thermo-Electrochemical Converter (JTEC)</a:t>
            </a:r>
          </a:p>
          <a:p>
            <a:pPr algn="ctr" fontAlgn="auto">
              <a:spcBef>
                <a:spcPts val="0"/>
              </a:spcBef>
              <a:spcAft>
                <a:spcPts val="0"/>
              </a:spcAft>
              <a:buNone/>
              <a:defRPr/>
            </a:pPr>
            <a:r>
              <a:rPr lang="en-US" sz="2400" b="1" dirty="0" smtClean="0">
                <a:latin typeface="Calibri"/>
                <a:ea typeface="+mn-ea"/>
              </a:rPr>
              <a:t> </a:t>
            </a:r>
            <a:r>
              <a:rPr lang="en-US" sz="1800" dirty="0"/>
              <a:t>Uniquely suited to </a:t>
            </a:r>
            <a:r>
              <a:rPr lang="en-US" sz="1800" dirty="0" smtClean="0"/>
              <a:t>produce electricity using primary heat sources as well as abundant low </a:t>
            </a:r>
            <a:r>
              <a:rPr lang="en-US" sz="1800" dirty="0"/>
              <a:t>temperature waste </a:t>
            </a:r>
            <a:r>
              <a:rPr lang="en-US" sz="1800" dirty="0" smtClean="0"/>
              <a:t>heat</a:t>
            </a:r>
            <a:endParaRPr lang="en-US" sz="1800" b="1" dirty="0">
              <a:latin typeface="Calibri"/>
              <a:ea typeface="+mn-ea"/>
            </a:endParaRPr>
          </a:p>
        </p:txBody>
      </p:sp>
      <p:sp>
        <p:nvSpPr>
          <p:cNvPr id="106" name="TextBox 105"/>
          <p:cNvSpPr txBox="1"/>
          <p:nvPr/>
        </p:nvSpPr>
        <p:spPr>
          <a:xfrm>
            <a:off x="1080982" y="1295400"/>
            <a:ext cx="7275617" cy="1138773"/>
          </a:xfrm>
          <a:prstGeom prst="rect">
            <a:avLst/>
          </a:prstGeom>
          <a:noFill/>
        </p:spPr>
        <p:txBody>
          <a:bodyPr wrap="square" rtlCol="0">
            <a:spAutoFit/>
          </a:bodyPr>
          <a:lstStyle/>
          <a:p>
            <a:r>
              <a:rPr lang="en-US" dirty="0" smtClean="0"/>
              <a:t>At JTEC’s 70</a:t>
            </a:r>
            <a:r>
              <a:rPr lang="en-US" dirty="0"/>
              <a:t>% of Carnot conversion </a:t>
            </a:r>
            <a:r>
              <a:rPr lang="en-US" dirty="0" smtClean="0"/>
              <a:t>efficiency, global </a:t>
            </a:r>
            <a:r>
              <a:rPr lang="en-US" dirty="0" smtClean="0">
                <a:solidFill>
                  <a:srgbClr val="FFFF00"/>
                </a:solidFill>
              </a:rPr>
              <a:t>waste heat </a:t>
            </a:r>
            <a:r>
              <a:rPr lang="en-US" dirty="0" smtClean="0"/>
              <a:t>sources  </a:t>
            </a:r>
            <a:r>
              <a:rPr lang="en-US" dirty="0"/>
              <a:t>would yield  9.1 * 1012 kWh of Electricity</a:t>
            </a:r>
          </a:p>
          <a:p>
            <a:pPr lvl="1"/>
            <a:r>
              <a:rPr lang="en-US" dirty="0"/>
              <a:t>Value at </a:t>
            </a:r>
            <a:r>
              <a:rPr lang="en-US" dirty="0" smtClean="0"/>
              <a:t>Cost of Electricity </a:t>
            </a:r>
            <a:r>
              <a:rPr lang="en-US" dirty="0"/>
              <a:t>from Nuclear Power </a:t>
            </a:r>
            <a:r>
              <a:rPr lang="en-US" dirty="0" smtClean="0"/>
              <a:t>=  </a:t>
            </a:r>
            <a:r>
              <a:rPr lang="en-US" dirty="0">
                <a:solidFill>
                  <a:srgbClr val="FFFF00"/>
                </a:solidFill>
              </a:rPr>
              <a:t>$190B </a:t>
            </a:r>
          </a:p>
          <a:p>
            <a:pPr lvl="1"/>
            <a:r>
              <a:rPr lang="en-US" dirty="0"/>
              <a:t>Value at </a:t>
            </a:r>
            <a:r>
              <a:rPr lang="en-US" dirty="0" smtClean="0"/>
              <a:t>Cost of Electricity </a:t>
            </a:r>
            <a:r>
              <a:rPr lang="en-US" dirty="0"/>
              <a:t>from Petroleum </a:t>
            </a:r>
            <a:r>
              <a:rPr lang="en-US" dirty="0" smtClean="0"/>
              <a:t>= </a:t>
            </a:r>
            <a:r>
              <a:rPr lang="en-US" dirty="0">
                <a:solidFill>
                  <a:srgbClr val="FFFF00"/>
                </a:solidFill>
              </a:rPr>
              <a:t>$</a:t>
            </a:r>
            <a:r>
              <a:rPr lang="en-US" dirty="0" smtClean="0">
                <a:solidFill>
                  <a:srgbClr val="FFFF00"/>
                </a:solidFill>
              </a:rPr>
              <a:t>1.9T</a:t>
            </a:r>
            <a:endParaRPr lang="en-US" dirty="0">
              <a:solidFill>
                <a:srgbClr val="FFFF00"/>
              </a:solidFill>
            </a:endParaRPr>
          </a:p>
        </p:txBody>
      </p:sp>
      <p:grpSp>
        <p:nvGrpSpPr>
          <p:cNvPr id="170" name="Group 169"/>
          <p:cNvGrpSpPr/>
          <p:nvPr/>
        </p:nvGrpSpPr>
        <p:grpSpPr>
          <a:xfrm>
            <a:off x="3124200" y="2540999"/>
            <a:ext cx="5835263" cy="3474669"/>
            <a:chOff x="2330063" y="1774762"/>
            <a:chExt cx="6705600" cy="3992920"/>
          </a:xfrm>
        </p:grpSpPr>
        <p:grpSp>
          <p:nvGrpSpPr>
            <p:cNvPr id="149" name="Group 148"/>
            <p:cNvGrpSpPr/>
            <p:nvPr/>
          </p:nvGrpSpPr>
          <p:grpSpPr>
            <a:xfrm>
              <a:off x="2330063" y="1774762"/>
              <a:ext cx="6705600" cy="3992920"/>
              <a:chOff x="4937919" y="1798280"/>
              <a:chExt cx="6705600" cy="3992920"/>
            </a:xfrm>
          </p:grpSpPr>
          <p:grpSp>
            <p:nvGrpSpPr>
              <p:cNvPr id="150" name="Group 149"/>
              <p:cNvGrpSpPr/>
              <p:nvPr/>
            </p:nvGrpSpPr>
            <p:grpSpPr>
              <a:xfrm>
                <a:off x="4937919" y="1798280"/>
                <a:ext cx="6705600" cy="3992920"/>
                <a:chOff x="990600" y="1276349"/>
                <a:chExt cx="7467600" cy="4608280"/>
              </a:xfrm>
            </p:grpSpPr>
            <p:sp>
              <p:nvSpPr>
                <p:cNvPr id="165" name="Rectangle 164"/>
                <p:cNvSpPr/>
                <p:nvPr/>
              </p:nvSpPr>
              <p:spPr>
                <a:xfrm>
                  <a:off x="990600" y="1276349"/>
                  <a:ext cx="7467600" cy="460828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66" name="Picture 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925" y="1276349"/>
                  <a:ext cx="6880564" cy="460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1" name="TextBox 150"/>
              <p:cNvSpPr txBox="1"/>
              <p:nvPr/>
            </p:nvSpPr>
            <p:spPr>
              <a:xfrm flipH="1">
                <a:off x="8940310" y="3037559"/>
                <a:ext cx="1008611"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&gt;300</a:t>
                </a:r>
                <a:r>
                  <a:rPr kumimoji="0" lang="en-US" sz="1600" b="1" i="0" u="none" strike="noStrike" kern="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52" name="TextBox 151"/>
              <p:cNvSpPr txBox="1"/>
              <p:nvPr/>
            </p:nvSpPr>
            <p:spPr>
              <a:xfrm flipH="1">
                <a:off x="6663386" y="3406891"/>
                <a:ext cx="18650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100</a:t>
                </a:r>
                <a:r>
                  <a:rPr kumimoji="0" lang="en-US" sz="1600" b="1" i="0" u="none" strike="noStrike" kern="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 to 199</a:t>
                </a:r>
                <a:r>
                  <a:rPr kumimoji="0" lang="en-US" sz="1600" b="1" i="0" u="none" strike="noStrike" kern="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53" name="Right Brace 152"/>
              <p:cNvSpPr/>
              <p:nvPr/>
            </p:nvSpPr>
            <p:spPr>
              <a:xfrm rot="16200000">
                <a:off x="7374738" y="2549662"/>
                <a:ext cx="324487" cy="2759722"/>
              </a:xfrm>
              <a:prstGeom prst="rightBrace">
                <a:avLst>
                  <a:gd name="adj1" fmla="val 44027"/>
                  <a:gd name="adj2" fmla="val 50000"/>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Calibri"/>
                  <a:ea typeface="+mn-ea"/>
                  <a:cs typeface="+mn-cs"/>
                </a:endParaRPr>
              </a:p>
            </p:txBody>
          </p:sp>
          <p:sp>
            <p:nvSpPr>
              <p:cNvPr id="154" name="TextBox 153"/>
              <p:cNvSpPr txBox="1"/>
              <p:nvPr/>
            </p:nvSpPr>
            <p:spPr>
              <a:xfrm flipH="1">
                <a:off x="10012729" y="2043185"/>
                <a:ext cx="1008611"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&lt;100</a:t>
                </a:r>
                <a:r>
                  <a:rPr kumimoji="0" lang="en-US" sz="1600" b="1" i="0" u="none" strike="noStrike" kern="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16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55" name="Rectangle 154"/>
              <p:cNvSpPr/>
              <p:nvPr/>
            </p:nvSpPr>
            <p:spPr>
              <a:xfrm>
                <a:off x="6538119" y="4512435"/>
                <a:ext cx="411321" cy="22093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6" name="Rectangle 155"/>
              <p:cNvSpPr/>
              <p:nvPr/>
            </p:nvSpPr>
            <p:spPr>
              <a:xfrm>
                <a:off x="7595900" y="4472534"/>
                <a:ext cx="411321" cy="22093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7" name="Rectangle 156"/>
              <p:cNvSpPr/>
              <p:nvPr/>
            </p:nvSpPr>
            <p:spPr>
              <a:xfrm>
                <a:off x="8585594" y="4401970"/>
                <a:ext cx="411321" cy="22093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8" name="Rectangle 157"/>
              <p:cNvSpPr/>
              <p:nvPr/>
            </p:nvSpPr>
            <p:spPr>
              <a:xfrm>
                <a:off x="9631998" y="4114208"/>
                <a:ext cx="411321" cy="22093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9" name="Rectangle 158"/>
              <p:cNvSpPr/>
              <p:nvPr/>
            </p:nvSpPr>
            <p:spPr>
              <a:xfrm>
                <a:off x="10642202" y="4488671"/>
                <a:ext cx="411321" cy="22093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0" name="TextBox 159"/>
              <p:cNvSpPr txBox="1"/>
              <p:nvPr/>
            </p:nvSpPr>
            <p:spPr>
              <a:xfrm>
                <a:off x="6422317" y="4462893"/>
                <a:ext cx="43954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rPr>
                  <a:t>3Ej</a:t>
                </a:r>
              </a:p>
            </p:txBody>
          </p:sp>
          <p:sp>
            <p:nvSpPr>
              <p:cNvPr id="161" name="TextBox 160"/>
              <p:cNvSpPr txBox="1"/>
              <p:nvPr/>
            </p:nvSpPr>
            <p:spPr>
              <a:xfrm>
                <a:off x="9537654" y="4038600"/>
                <a:ext cx="54373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rPr>
                  <a:t>22Ej</a:t>
                </a:r>
              </a:p>
            </p:txBody>
          </p:sp>
          <p:sp>
            <p:nvSpPr>
              <p:cNvPr id="162" name="TextBox 161"/>
              <p:cNvSpPr txBox="1"/>
              <p:nvPr/>
            </p:nvSpPr>
            <p:spPr>
              <a:xfrm>
                <a:off x="8528415" y="4267200"/>
                <a:ext cx="54373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rPr>
                  <a:t>11Ej</a:t>
                </a:r>
              </a:p>
            </p:txBody>
          </p:sp>
          <p:sp>
            <p:nvSpPr>
              <p:cNvPr id="163" name="TextBox 162"/>
              <p:cNvSpPr txBox="1"/>
              <p:nvPr/>
            </p:nvSpPr>
            <p:spPr>
              <a:xfrm>
                <a:off x="7452519" y="4404386"/>
                <a:ext cx="43954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rPr>
                  <a:t>7Ej</a:t>
                </a:r>
              </a:p>
            </p:txBody>
          </p:sp>
          <p:sp>
            <p:nvSpPr>
              <p:cNvPr id="164" name="TextBox 163"/>
              <p:cNvSpPr txBox="1"/>
              <p:nvPr/>
            </p:nvSpPr>
            <p:spPr>
              <a:xfrm>
                <a:off x="10576720" y="4404386"/>
                <a:ext cx="43954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rPr>
                  <a:t>4Ej</a:t>
                </a:r>
              </a:p>
            </p:txBody>
          </p:sp>
        </p:grpSp>
        <p:sp>
          <p:nvSpPr>
            <p:cNvPr id="167" name="Rectangle 166"/>
            <p:cNvSpPr/>
            <p:nvPr/>
          </p:nvSpPr>
          <p:spPr>
            <a:xfrm>
              <a:off x="3740350" y="5546752"/>
              <a:ext cx="3847515" cy="22093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9" name="TextBox 168"/>
            <p:cNvSpPr txBox="1"/>
            <p:nvPr/>
          </p:nvSpPr>
          <p:spPr>
            <a:xfrm>
              <a:off x="3455195" y="2469751"/>
              <a:ext cx="2819399" cy="646331"/>
            </a:xfrm>
            <a:prstGeom prst="rect">
              <a:avLst/>
            </a:prstGeom>
            <a:noFill/>
          </p:spPr>
          <p:txBody>
            <a:bodyPr wrap="square" rtlCol="0">
              <a:spAutoFit/>
            </a:bodyPr>
            <a:lstStyle/>
            <a:p>
              <a:pPr fontAlgn="auto">
                <a:spcBef>
                  <a:spcPts val="0"/>
                </a:spcBef>
                <a:spcAft>
                  <a:spcPts val="0"/>
                </a:spcAft>
                <a:buFontTx/>
                <a:buNone/>
              </a:pPr>
              <a:r>
                <a:rPr lang="en-US" sz="1200" b="1" dirty="0" smtClean="0">
                  <a:solidFill>
                    <a:prstClr val="black"/>
                  </a:solidFill>
                  <a:latin typeface="Calibri"/>
                  <a:ea typeface="+mn-ea"/>
                </a:rPr>
                <a:t>At ideal </a:t>
              </a:r>
              <a:r>
                <a:rPr lang="en-US" sz="1200" b="1" dirty="0">
                  <a:solidFill>
                    <a:prstClr val="black"/>
                  </a:solidFill>
                  <a:latin typeface="Calibri"/>
                  <a:ea typeface="+mn-ea"/>
                </a:rPr>
                <a:t>C</a:t>
              </a:r>
              <a:r>
                <a:rPr lang="en-US" sz="1200" b="1" dirty="0" smtClean="0">
                  <a:solidFill>
                    <a:prstClr val="black"/>
                  </a:solidFill>
                  <a:latin typeface="Calibri"/>
                  <a:ea typeface="+mn-ea"/>
                </a:rPr>
                <a:t>arnot efficiency, available global waste heat can produce 47 </a:t>
              </a:r>
              <a:r>
                <a:rPr lang="en-US" sz="1200" b="1" dirty="0" err="1" smtClean="0">
                  <a:solidFill>
                    <a:prstClr val="black"/>
                  </a:solidFill>
                  <a:latin typeface="Calibri"/>
                  <a:ea typeface="+mn-ea"/>
                </a:rPr>
                <a:t>exa</a:t>
              </a:r>
              <a:r>
                <a:rPr lang="en-US" sz="1200" b="1" dirty="0">
                  <a:solidFill>
                    <a:prstClr val="black"/>
                  </a:solidFill>
                  <a:latin typeface="Calibri"/>
                  <a:ea typeface="+mn-ea"/>
                </a:rPr>
                <a:t>-</a:t>
              </a:r>
              <a:r>
                <a:rPr lang="en-US" sz="1200" b="1" dirty="0" smtClean="0">
                  <a:solidFill>
                    <a:prstClr val="black"/>
                  </a:solidFill>
                  <a:latin typeface="Calibri"/>
                  <a:ea typeface="+mn-ea"/>
                </a:rPr>
                <a:t>Joules of electricity</a:t>
              </a:r>
              <a:endParaRPr lang="en-US" sz="1200" b="1" dirty="0">
                <a:solidFill>
                  <a:prstClr val="black"/>
                </a:solidFill>
                <a:latin typeface="Calibri"/>
                <a:ea typeface="+mn-ea"/>
              </a:endParaRPr>
            </a:p>
          </p:txBody>
        </p:sp>
      </p:grpSp>
      <p:sp>
        <p:nvSpPr>
          <p:cNvPr id="172" name="TextBox 171"/>
          <p:cNvSpPr txBox="1"/>
          <p:nvPr/>
        </p:nvSpPr>
        <p:spPr>
          <a:xfrm>
            <a:off x="3124200" y="6019503"/>
            <a:ext cx="5835263" cy="538609"/>
          </a:xfrm>
          <a:prstGeom prst="rect">
            <a:avLst/>
          </a:prstGeom>
          <a:noFill/>
        </p:spPr>
        <p:txBody>
          <a:bodyPr wrap="square" rtlCol="0">
            <a:spAutoFit/>
          </a:bodyPr>
          <a:lstStyle/>
          <a:p>
            <a:r>
              <a:rPr lang="en-US" sz="1000" b="1" dirty="0" smtClean="0"/>
              <a:t>On </a:t>
            </a:r>
            <a:r>
              <a:rPr lang="en-US" sz="1000" b="1" dirty="0"/>
              <a:t>average, in 2011, nuclear power had the lowest electricity production costs at </a:t>
            </a:r>
            <a:r>
              <a:rPr lang="en-US" sz="1000" b="1" dirty="0" smtClean="0"/>
              <a:t>$0.0210 </a:t>
            </a:r>
            <a:r>
              <a:rPr lang="en-US" sz="1000" b="1" dirty="0"/>
              <a:t>cents per kilowatt hour, and petroleum had the highest </a:t>
            </a:r>
            <a:r>
              <a:rPr lang="en-US" sz="1000" b="1" dirty="0" smtClean="0"/>
              <a:t>at $0.216 </a:t>
            </a:r>
            <a:r>
              <a:rPr lang="en-US" sz="1000" b="1" dirty="0"/>
              <a:t>cents per kilowatt hour</a:t>
            </a:r>
            <a:r>
              <a:rPr lang="en-US" sz="1000" b="1" dirty="0" smtClean="0"/>
              <a:t>.</a:t>
            </a:r>
          </a:p>
          <a:p>
            <a:r>
              <a:rPr lang="en-US" sz="600" b="1" dirty="0" smtClean="0">
                <a:hlinkClick r:id="rId4"/>
              </a:rPr>
              <a:t>https://</a:t>
            </a:r>
            <a:r>
              <a:rPr lang="en-US" sz="900" b="1" dirty="0" smtClean="0">
                <a:hlinkClick r:id="rId4"/>
              </a:rPr>
              <a:t>instituteforenergyresearch.org/analysis/electric-generating-costs-a-primer</a:t>
            </a:r>
            <a:r>
              <a:rPr lang="en-US" sz="600" b="1" dirty="0" smtClean="0">
                <a:hlinkClick r:id="rId4"/>
              </a:rPr>
              <a:t>/</a:t>
            </a:r>
            <a:r>
              <a:rPr lang="en-US" sz="600" b="1" dirty="0" smtClean="0"/>
              <a:t>  </a:t>
            </a:r>
          </a:p>
        </p:txBody>
      </p:sp>
      <p:sp>
        <p:nvSpPr>
          <p:cNvPr id="173" name="TextBox 172"/>
          <p:cNvSpPr txBox="1"/>
          <p:nvPr/>
        </p:nvSpPr>
        <p:spPr>
          <a:xfrm>
            <a:off x="3124200" y="5744707"/>
            <a:ext cx="5835263" cy="246221"/>
          </a:xfrm>
          <a:prstGeom prst="rect">
            <a:avLst/>
          </a:prstGeom>
          <a:noFill/>
        </p:spPr>
        <p:txBody>
          <a:bodyPr wrap="square" rtlCol="0">
            <a:spAutoFit/>
          </a:bodyPr>
          <a:lstStyle/>
          <a:p>
            <a:pPr algn="ctr">
              <a:buNone/>
            </a:pPr>
            <a:r>
              <a:rPr lang="en-US" sz="1000" b="1" dirty="0" smtClean="0">
                <a:solidFill>
                  <a:srgbClr val="0334B7"/>
                </a:solidFill>
              </a:rPr>
              <a:t>Waste heat potential Renewable </a:t>
            </a:r>
            <a:r>
              <a:rPr lang="en-US" sz="1000" b="1" dirty="0">
                <a:solidFill>
                  <a:srgbClr val="0334B7"/>
                </a:solidFill>
              </a:rPr>
              <a:t>and Sustainable Energy Reviews 57 (2016) 1568–1579</a:t>
            </a:r>
          </a:p>
        </p:txBody>
      </p:sp>
    </p:spTree>
    <p:extLst>
      <p:ext uri="{BB962C8B-B14F-4D97-AF65-F5344CB8AC3E}">
        <p14:creationId xmlns:p14="http://schemas.microsoft.com/office/powerpoint/2010/main" val="1601094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pPr>
              <a:defRPr/>
            </a:pPr>
            <a:r>
              <a:rPr lang="en-US" dirty="0" smtClean="0">
                <a:ea typeface="ＭＳ Ｐゴシック" pitchFamily="34" charset="-128"/>
              </a:rPr>
              <a:t>US Senate skeptics 2009: “CO2 was &gt;2000 </a:t>
            </a:r>
            <a:r>
              <a:rPr lang="en-US" dirty="0" err="1" smtClean="0">
                <a:ea typeface="ＭＳ Ｐゴシック" pitchFamily="34" charset="-128"/>
              </a:rPr>
              <a:t>ppm</a:t>
            </a:r>
            <a:r>
              <a:rPr lang="en-US" dirty="0" smtClean="0">
                <a:ea typeface="ＭＳ Ｐゴシック" pitchFamily="34" charset="-128"/>
              </a:rPr>
              <a:t> for millions of years in earlier earth. Didn’t life just go on as usual? How bad could it be?”</a:t>
            </a:r>
          </a:p>
        </p:txBody>
      </p:sp>
      <p:pic>
        <p:nvPicPr>
          <p:cNvPr id="48131" name="Content Placeholder 4"/>
          <p:cNvPicPr>
            <a:picLocks noGrp="1" noChangeAspect="1"/>
          </p:cNvPicPr>
          <p:nvPr>
            <p:ph idx="1"/>
          </p:nvPr>
        </p:nvPicPr>
        <p:blipFill>
          <a:blip r:embed="rId2" cstate="print"/>
          <a:srcRect t="18234" b="18234"/>
          <a:stretch>
            <a:fillRect/>
          </a:stretch>
        </p:blipFill>
        <p:spPr>
          <a:xfrm>
            <a:off x="914400" y="2667000"/>
            <a:ext cx="6477000" cy="2819400"/>
          </a:xfrm>
        </p:spPr>
      </p:pic>
      <p:sp>
        <p:nvSpPr>
          <p:cNvPr id="48132" name="TextBox 5"/>
          <p:cNvSpPr txBox="1">
            <a:spLocks noChangeArrowheads="1"/>
          </p:cNvSpPr>
          <p:nvPr/>
        </p:nvSpPr>
        <p:spPr bwMode="auto">
          <a:xfrm>
            <a:off x="228600" y="5486400"/>
            <a:ext cx="8915400" cy="1200329"/>
          </a:xfrm>
          <a:prstGeom prst="rect">
            <a:avLst/>
          </a:prstGeom>
          <a:noFill/>
          <a:ln w="9525">
            <a:noFill/>
            <a:miter lim="800000"/>
            <a:headEnd/>
            <a:tailEnd/>
          </a:ln>
        </p:spPr>
        <p:txBody>
          <a:bodyPr>
            <a:spAutoFit/>
          </a:bodyPr>
          <a:lstStyle/>
          <a:p>
            <a:pPr algn="ctr">
              <a:buNone/>
            </a:pPr>
            <a:r>
              <a:rPr lang="en-US" altLang="en-US" sz="3600" dirty="0" smtClean="0"/>
              <a:t>No one in the room knew, </a:t>
            </a:r>
          </a:p>
          <a:p>
            <a:pPr algn="ctr">
              <a:buNone/>
            </a:pPr>
            <a:r>
              <a:rPr lang="en-US" altLang="en-US" sz="3600" dirty="0" smtClean="0"/>
              <a:t>but I decided to find out</a:t>
            </a:r>
            <a:endParaRPr lang="en-US" altLang="en-US" sz="4000" dirty="0"/>
          </a:p>
        </p:txBody>
      </p:sp>
    </p:spTree>
    <p:extLst>
      <p:ext uri="{BB962C8B-B14F-4D97-AF65-F5344CB8AC3E}">
        <p14:creationId xmlns:p14="http://schemas.microsoft.com/office/powerpoint/2010/main" val="60970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extBox 474"/>
          <p:cNvSpPr txBox="1"/>
          <p:nvPr/>
        </p:nvSpPr>
        <p:spPr>
          <a:xfrm>
            <a:off x="38100" y="129194"/>
            <a:ext cx="9144000" cy="954107"/>
          </a:xfrm>
          <a:prstGeom prst="rect">
            <a:avLst/>
          </a:prstGeom>
          <a:noFill/>
        </p:spPr>
        <p:txBody>
          <a:bodyPr wrap="square" rtlCol="0">
            <a:spAutoFit/>
          </a:bodyPr>
          <a:lstStyle/>
          <a:p>
            <a:pPr algn="ctr">
              <a:buNone/>
            </a:pPr>
            <a:r>
              <a:rPr lang="en-US" sz="2800" dirty="0" smtClean="0">
                <a:solidFill>
                  <a:schemeClr val="tx2"/>
                </a:solidFill>
              </a:rPr>
              <a:t>Johnson’s All Solid State Ceramic/glass Batteries Will Make Electric Vehicles Safer and More Affordable</a:t>
            </a:r>
            <a:endParaRPr lang="en-US" sz="2800" dirty="0">
              <a:solidFill>
                <a:schemeClr val="tx2"/>
              </a:solidFill>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95400"/>
            <a:ext cx="9123363" cy="508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2261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8"/>
          <p:cNvSpPr txBox="1">
            <a:spLocks noChangeArrowheads="1"/>
          </p:cNvSpPr>
          <p:nvPr/>
        </p:nvSpPr>
        <p:spPr bwMode="auto">
          <a:xfrm>
            <a:off x="0" y="2286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fontAlgn="base" hangingPunct="1">
              <a:spcBef>
                <a:spcPct val="0"/>
              </a:spcBef>
              <a:spcAft>
                <a:spcPct val="0"/>
              </a:spcAft>
              <a:buNone/>
            </a:pPr>
            <a:r>
              <a:rPr lang="en-US" sz="2800" dirty="0" smtClean="0">
                <a:solidFill>
                  <a:schemeClr val="tx2"/>
                </a:solidFill>
              </a:rPr>
              <a:t>Johnson’s </a:t>
            </a:r>
            <a:r>
              <a:rPr lang="en-US" sz="2800" dirty="0">
                <a:solidFill>
                  <a:schemeClr val="tx2"/>
                </a:solidFill>
              </a:rPr>
              <a:t>A</a:t>
            </a:r>
            <a:r>
              <a:rPr lang="en-US" sz="2800" dirty="0" smtClean="0">
                <a:solidFill>
                  <a:schemeClr val="tx2"/>
                </a:solidFill>
              </a:rPr>
              <a:t>pproach </a:t>
            </a:r>
            <a:r>
              <a:rPr lang="en-US" sz="2800" dirty="0">
                <a:solidFill>
                  <a:schemeClr val="tx2"/>
                </a:solidFill>
              </a:rPr>
              <a:t>T</a:t>
            </a:r>
            <a:r>
              <a:rPr lang="en-US" sz="2800" dirty="0" smtClean="0">
                <a:solidFill>
                  <a:schemeClr val="tx2"/>
                </a:solidFill>
              </a:rPr>
              <a:t>o Li-Air Will Provide Critically Needed Electric Vehicle Performance</a:t>
            </a:r>
            <a:endParaRPr lang="en-US" sz="2800" dirty="0">
              <a:solidFill>
                <a:schemeClr val="tx2"/>
              </a:solidFill>
            </a:endParaRPr>
          </a:p>
        </p:txBody>
      </p:sp>
      <p:sp>
        <p:nvSpPr>
          <p:cNvPr id="10" name="TextBox 9"/>
          <p:cNvSpPr txBox="1"/>
          <p:nvPr/>
        </p:nvSpPr>
        <p:spPr>
          <a:xfrm>
            <a:off x="0" y="1524000"/>
            <a:ext cx="9144000" cy="400110"/>
          </a:xfrm>
          <a:prstGeom prst="rect">
            <a:avLst/>
          </a:prstGeom>
          <a:noFill/>
        </p:spPr>
        <p:txBody>
          <a:bodyPr wrap="square" rtlCol="0">
            <a:spAutoFit/>
          </a:bodyPr>
          <a:lstStyle/>
          <a:p>
            <a:pPr algn="ctr">
              <a:buNone/>
            </a:pPr>
            <a:r>
              <a:rPr lang="en-US" sz="2000" dirty="0" smtClean="0"/>
              <a:t>Lithium Air Will Store 2000Wh/kg  Vs.  Lithium Ion’s Only 200Wh/kg </a:t>
            </a:r>
            <a:endParaRPr lang="en-US" sz="2000" dirty="0"/>
          </a:p>
        </p:txBody>
      </p:sp>
      <p:pic>
        <p:nvPicPr>
          <p:cNvPr id="11" name="777200-k58557" descr="777200-k58557"/>
          <p:cNvPicPr>
            <a:picLocks noChangeAspect="1"/>
          </p:cNvPicPr>
          <p:nvPr/>
        </p:nvPicPr>
        <p:blipFill>
          <a:blip r:embed="rId2"/>
          <a:stretch>
            <a:fillRect/>
          </a:stretch>
        </p:blipFill>
        <p:spPr>
          <a:xfrm>
            <a:off x="457200" y="2098676"/>
            <a:ext cx="8235688" cy="4454524"/>
          </a:xfrm>
          <a:prstGeom prst="rect">
            <a:avLst/>
          </a:prstGeom>
          <a:ln w="12700">
            <a:miter lim="400000"/>
          </a:ln>
        </p:spPr>
      </p:pic>
      <p:sp>
        <p:nvSpPr>
          <p:cNvPr id="12" name="777 Class Passenger Aircraft Fuel Costs are $17.86/mi"/>
          <p:cNvSpPr txBox="1"/>
          <p:nvPr/>
        </p:nvSpPr>
        <p:spPr>
          <a:xfrm>
            <a:off x="3738481" y="2117726"/>
            <a:ext cx="4805444" cy="70788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1" indent="0">
              <a:spcBef>
                <a:spcPts val="700"/>
              </a:spcBef>
              <a:defRPr sz="2000">
                <a:solidFill>
                  <a:srgbClr val="FFFFFF"/>
                </a:solidFill>
                <a:latin typeface="Arial"/>
                <a:ea typeface="Arial"/>
                <a:cs typeface="Arial"/>
                <a:sym typeface="Arial"/>
              </a:defRPr>
            </a:pPr>
            <a:r>
              <a:rPr dirty="0"/>
              <a:t>777 Class Passenger Aircraft Fuel Costs </a:t>
            </a:r>
            <a:r>
              <a:rPr dirty="0" smtClean="0"/>
              <a:t>are </a:t>
            </a:r>
            <a:r>
              <a:rPr b="1" dirty="0">
                <a:solidFill>
                  <a:srgbClr val="FFFF00"/>
                </a:solidFill>
              </a:rPr>
              <a:t>$17.86/mi</a:t>
            </a:r>
          </a:p>
        </p:txBody>
      </p:sp>
      <p:sp>
        <p:nvSpPr>
          <p:cNvPr id="13" name="Text"/>
          <p:cNvSpPr txBox="1"/>
          <p:nvPr/>
        </p:nvSpPr>
        <p:spPr>
          <a:xfrm>
            <a:off x="3870281" y="3022602"/>
            <a:ext cx="40076" cy="21544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lvl1pPr>
          </a:lstStyle>
          <a:p>
            <a:r>
              <a:t> </a:t>
            </a:r>
          </a:p>
        </p:txBody>
      </p:sp>
      <p:sp>
        <p:nvSpPr>
          <p:cNvPr id="14" name="Cut to $4.20/mi with Lithium Air at current Georgia Power rates"/>
          <p:cNvSpPr txBox="1"/>
          <p:nvPr/>
        </p:nvSpPr>
        <p:spPr>
          <a:xfrm>
            <a:off x="567068" y="5762767"/>
            <a:ext cx="3938258" cy="70788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defTabSz="457200">
              <a:defRPr sz="2000" b="1">
                <a:solidFill>
                  <a:srgbClr val="FFFFFF"/>
                </a:solidFill>
                <a:latin typeface="Arial"/>
                <a:ea typeface="Arial"/>
                <a:cs typeface="Arial"/>
                <a:sym typeface="Arial"/>
              </a:defRPr>
            </a:pPr>
            <a:r>
              <a:rPr lang="en-US" b="0" dirty="0" smtClean="0"/>
              <a:t>Cut to </a:t>
            </a:r>
            <a:r>
              <a:rPr lang="en-US" b="1" dirty="0" smtClean="0">
                <a:solidFill>
                  <a:srgbClr val="FFFF00"/>
                </a:solidFill>
              </a:rPr>
              <a:t>$4.20/mi </a:t>
            </a:r>
            <a:r>
              <a:rPr lang="en-US" b="0" dirty="0" smtClean="0"/>
              <a:t>with Li</a:t>
            </a:r>
            <a:r>
              <a:rPr b="0" dirty="0" smtClean="0"/>
              <a:t>thium </a:t>
            </a:r>
            <a:r>
              <a:rPr b="0" dirty="0"/>
              <a:t>Air at current </a:t>
            </a:r>
            <a:r>
              <a:rPr lang="en-US" b="0" dirty="0" smtClean="0"/>
              <a:t>power utility</a:t>
            </a:r>
            <a:r>
              <a:rPr b="0" dirty="0" smtClean="0"/>
              <a:t> rates</a:t>
            </a:r>
            <a:endParaRPr b="0" dirty="0"/>
          </a:p>
        </p:txBody>
      </p:sp>
    </p:spTree>
    <p:extLst>
      <p:ext uri="{BB962C8B-B14F-4D97-AF65-F5344CB8AC3E}">
        <p14:creationId xmlns:p14="http://schemas.microsoft.com/office/powerpoint/2010/main" val="5019812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067800" cy="1143000"/>
          </a:xfrm>
        </p:spPr>
        <p:txBody>
          <a:bodyPr/>
          <a:lstStyle/>
          <a:p>
            <a:r>
              <a:rPr lang="en-US" dirty="0" smtClean="0"/>
              <a:t>What We Have Missed: Links to Other Existential Risks &amp; Hope (section 5)</a:t>
            </a:r>
            <a:endParaRPr lang="en-US" dirty="0"/>
          </a:p>
        </p:txBody>
      </p:sp>
      <p:sp>
        <p:nvSpPr>
          <p:cNvPr id="3" name="Content Placeholder 2"/>
          <p:cNvSpPr>
            <a:spLocks noGrp="1"/>
          </p:cNvSpPr>
          <p:nvPr>
            <p:ph idx="1"/>
          </p:nvPr>
        </p:nvSpPr>
        <p:spPr>
          <a:xfrm>
            <a:off x="1843" y="2133600"/>
            <a:ext cx="8915400" cy="4114800"/>
          </a:xfrm>
        </p:spPr>
        <p:txBody>
          <a:bodyPr/>
          <a:lstStyle/>
          <a:p>
            <a:r>
              <a:rPr lang="en-US" dirty="0" smtClean="0"/>
              <a:t>New Internet Risks AGI/IOT even bigger, sooner, related to IEEE, but climate is an important </a:t>
            </a:r>
            <a:r>
              <a:rPr lang="en-US" dirty="0" err="1" smtClean="0"/>
              <a:t>testbed</a:t>
            </a:r>
            <a:r>
              <a:rPr lang="en-US" dirty="0" smtClean="0"/>
              <a:t>, </a:t>
            </a:r>
            <a:r>
              <a:rPr lang="en-US" dirty="0" smtClean="0"/>
              <a:t>even </a:t>
            </a:r>
            <a:r>
              <a:rPr lang="en-US" dirty="0" smtClean="0"/>
              <a:t>for Quantum AGI (AGI), patent</a:t>
            </a:r>
          </a:p>
          <a:p>
            <a:r>
              <a:rPr lang="en-US" dirty="0" smtClean="0"/>
              <a:t>Misuse of nuclear and biotech still threaten human existence. Agriculture linked to biotech and internet </a:t>
            </a:r>
            <a:r>
              <a:rPr lang="en-US" dirty="0" err="1" smtClean="0"/>
              <a:t>fintech</a:t>
            </a:r>
            <a:r>
              <a:rPr lang="en-US" dirty="0" smtClean="0"/>
              <a:t>, wanted a whole section for the book</a:t>
            </a:r>
          </a:p>
          <a:p>
            <a:r>
              <a:rPr lang="en-US" dirty="0" smtClean="0"/>
              <a:t>Human potential offers great hope of better future if we improve our networks better</a:t>
            </a:r>
            <a:endParaRPr lang="en-US" dirty="0"/>
          </a:p>
        </p:txBody>
      </p:sp>
    </p:spTree>
    <p:extLst>
      <p:ext uri="{BB962C8B-B14F-4D97-AF65-F5344CB8AC3E}">
        <p14:creationId xmlns:p14="http://schemas.microsoft.com/office/powerpoint/2010/main" val="3389557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In Case of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9618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897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flipH="1">
            <a:off x="152400" y="4611688"/>
            <a:ext cx="8915400" cy="2246312"/>
          </a:xfrm>
          <a:prstGeom prst="rect">
            <a:avLst/>
          </a:prstGeom>
          <a:noFill/>
        </p:spPr>
        <p:txBody>
          <a:bodyPr>
            <a:spAutoFit/>
          </a:bodyPr>
          <a:lstStyle/>
          <a:p>
            <a:pPr marL="285750" indent="-285750">
              <a:defRPr/>
            </a:pPr>
            <a:r>
              <a:rPr lang="en-US" sz="2000" dirty="0">
                <a:latin typeface="Arial" charset="0"/>
                <a:ea typeface="ＭＳ Ｐゴシック" charset="0"/>
                <a:cs typeface="ＭＳ Ｐゴシック" charset="0"/>
              </a:rPr>
              <a:t>US and EU are already above 10 cents  per kwh. China is less, but heavily </a:t>
            </a:r>
          </a:p>
          <a:p>
            <a:pPr>
              <a:buFontTx/>
              <a:buNone/>
              <a:defRPr/>
            </a:pPr>
            <a:r>
              <a:rPr lang="en-US" sz="2000" dirty="0">
                <a:latin typeface="Arial" charset="0"/>
                <a:ea typeface="ＭＳ Ｐゴシック" charset="0"/>
                <a:cs typeface="ＭＳ Ｐゴシック" charset="0"/>
              </a:rPr>
              <a:t>  	subsidized, encountering shortages and price rises with coal (not 	counting  CO2)</a:t>
            </a:r>
          </a:p>
          <a:p>
            <a:pPr marL="285750" indent="-285750">
              <a:defRPr/>
            </a:pPr>
            <a:r>
              <a:rPr lang="en-US" sz="2000" dirty="0">
                <a:latin typeface="Arial" charset="0"/>
                <a:ea typeface="ＭＳ Ｐゴシック" charset="0"/>
                <a:cs typeface="ＭＳ Ｐゴシック" charset="0"/>
              </a:rPr>
              <a:t>OECD/IEA: world uses 21 thousand terawatt hours per year (2011). At 10 cents per kwh, that is worth </a:t>
            </a:r>
            <a:r>
              <a:rPr lang="en-US" sz="2000" b="1" dirty="0">
                <a:solidFill>
                  <a:srgbClr val="FFFF00"/>
                </a:solidFill>
                <a:latin typeface="Arial" charset="0"/>
                <a:ea typeface="ＭＳ Ｐゴシック" charset="0"/>
                <a:cs typeface="ＭＳ Ｐゴシック" charset="0"/>
              </a:rPr>
              <a:t>$2 trillion per year</a:t>
            </a:r>
            <a:r>
              <a:rPr lang="en-US" sz="2000" dirty="0">
                <a:latin typeface="Arial" charset="0"/>
                <a:ea typeface="ＭＳ Ｐゴシック" charset="0"/>
                <a:cs typeface="ＭＳ Ｐゴシック" charset="0"/>
              </a:rPr>
              <a:t>.  With wind or solar supplying all, that would double or more. (Storage needs, backup, regulation.)</a:t>
            </a:r>
          </a:p>
        </p:txBody>
      </p:sp>
    </p:spTree>
    <p:extLst>
      <p:ext uri="{BB962C8B-B14F-4D97-AF65-F5344CB8AC3E}">
        <p14:creationId xmlns:p14="http://schemas.microsoft.com/office/powerpoint/2010/main" val="304745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1447800"/>
            <a:ext cx="8991600" cy="533400"/>
          </a:xfrm>
        </p:spPr>
        <p:txBody>
          <a:bodyPr/>
          <a:lstStyle/>
          <a:p>
            <a:r>
              <a:rPr lang="en-US" b="1" dirty="0" smtClean="0">
                <a:ea typeface="ＭＳ Ｐゴシック" pitchFamily="34" charset="-128"/>
              </a:rPr>
              <a:t>Will </a:t>
            </a:r>
            <a:r>
              <a:rPr lang="en-US" b="1" dirty="0" err="1" smtClean="0">
                <a:ea typeface="ＭＳ Ｐゴシック" pitchFamily="34" charset="-128"/>
              </a:rPr>
              <a:t>Euxinia</a:t>
            </a:r>
            <a:r>
              <a:rPr lang="en-US" b="1" dirty="0" smtClean="0">
                <a:ea typeface="ＭＳ Ｐゴシック" pitchFamily="34" charset="-128"/>
              </a:rPr>
              <a:t> Kill All Humans?</a:t>
            </a:r>
            <a:r>
              <a:rPr lang="en-US" b="1" dirty="0">
                <a:ea typeface="ＭＳ Ｐゴシック" pitchFamily="34" charset="-128"/>
              </a:rPr>
              <a:t/>
            </a:r>
            <a:br>
              <a:rPr lang="en-US" b="1" dirty="0">
                <a:ea typeface="ＭＳ Ｐゴシック" pitchFamily="34" charset="-128"/>
              </a:rPr>
            </a:br>
            <a:r>
              <a:rPr lang="en-US" b="1" dirty="0" smtClean="0">
                <a:ea typeface="ＭＳ Ｐゴシック" pitchFamily="34" charset="-128"/>
              </a:rPr>
              <a:t>How Big is the Risk, How Soon?</a:t>
            </a:r>
            <a:br>
              <a:rPr lang="en-US" b="1" dirty="0" smtClean="0">
                <a:ea typeface="ＭＳ Ｐゴシック" pitchFamily="34" charset="-128"/>
              </a:rPr>
            </a:br>
            <a:r>
              <a:rPr lang="en-US" sz="4000" b="1" dirty="0" err="1" smtClean="0">
                <a:solidFill>
                  <a:srgbClr val="FFFF00"/>
                </a:solidFill>
                <a:ea typeface="ＭＳ Ｐゴシック" pitchFamily="34" charset="-128"/>
              </a:rPr>
              <a:t>Dr.Paul</a:t>
            </a:r>
            <a:r>
              <a:rPr lang="en-US" sz="4000" b="1" dirty="0" smtClean="0">
                <a:solidFill>
                  <a:srgbClr val="FFFF00"/>
                </a:solidFill>
                <a:ea typeface="ＭＳ Ｐゴシック" pitchFamily="34" charset="-128"/>
              </a:rPr>
              <a:t> J. Werbos</a:t>
            </a:r>
            <a:r>
              <a:rPr lang="en-US" b="1" dirty="0">
                <a:ea typeface="ＭＳ Ｐゴシック" pitchFamily="34" charset="-128"/>
              </a:rPr>
              <a:t/>
            </a:r>
            <a:br>
              <a:rPr lang="en-US" b="1" dirty="0">
                <a:ea typeface="ＭＳ Ｐゴシック" pitchFamily="34" charset="-128"/>
              </a:rPr>
            </a:br>
            <a:endParaRPr lang="en-US" dirty="0"/>
          </a:p>
        </p:txBody>
      </p:sp>
      <p:sp>
        <p:nvSpPr>
          <p:cNvPr id="3" name="Content Placeholder 2"/>
          <p:cNvSpPr>
            <a:spLocks noGrp="1"/>
          </p:cNvSpPr>
          <p:nvPr>
            <p:ph idx="1"/>
          </p:nvPr>
        </p:nvSpPr>
        <p:spPr>
          <a:xfrm>
            <a:off x="102158" y="2667000"/>
            <a:ext cx="9067800" cy="2438400"/>
          </a:xfrm>
        </p:spPr>
        <p:txBody>
          <a:bodyPr/>
          <a:lstStyle/>
          <a:p>
            <a:r>
              <a:rPr lang="en-US" dirty="0" smtClean="0"/>
              <a:t>Research Program Director, National Science Foundation 1988-2015 (“AI”, power </a:t>
            </a:r>
            <a:r>
              <a:rPr lang="en-US" dirty="0" err="1" smtClean="0"/>
              <a:t>grids,quantum</a:t>
            </a:r>
            <a:r>
              <a:rPr lang="en-US" dirty="0" smtClean="0"/>
              <a:t>)</a:t>
            </a:r>
          </a:p>
          <a:p>
            <a:r>
              <a:rPr lang="en-US" dirty="0" smtClean="0"/>
              <a:t>Detailed to Senator Specter/EPW in 2009 </a:t>
            </a:r>
          </a:p>
          <a:p>
            <a:r>
              <a:rPr lang="en-US" dirty="0" smtClean="0"/>
              <a:t>Search on “Werbos” at </a:t>
            </a:r>
            <a:r>
              <a:rPr lang="en-US" dirty="0" err="1" smtClean="0"/>
              <a:t>youtube</a:t>
            </a:r>
            <a:endParaRPr lang="en-US" dirty="0" smtClean="0"/>
          </a:p>
          <a:p>
            <a:r>
              <a:rPr lang="en-US" dirty="0" smtClean="0"/>
              <a:t>Still active in IEEE and many other professional groups like Chile Solar Energy Research Consortium</a:t>
            </a:r>
            <a:endParaRPr lang="en-US" dirty="0"/>
          </a:p>
        </p:txBody>
      </p:sp>
    </p:spTree>
    <p:extLst>
      <p:ext uri="{BB962C8B-B14F-4D97-AF65-F5344CB8AC3E}">
        <p14:creationId xmlns:p14="http://schemas.microsoft.com/office/powerpoint/2010/main" val="968757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457200"/>
          </a:xfrm>
        </p:spPr>
        <p:txBody>
          <a:bodyPr/>
          <a:lstStyle/>
          <a:p>
            <a:r>
              <a:rPr lang="en-US" sz="4000" dirty="0" smtClean="0"/>
              <a:t>Proposed Start: 10 </a:t>
            </a:r>
            <a:r>
              <a:rPr lang="en-US" sz="4000" dirty="0" err="1" smtClean="0"/>
              <a:t>gigawatts</a:t>
            </a:r>
            <a:r>
              <a:rPr lang="en-US" sz="4000" dirty="0" smtClean="0"/>
              <a:t> on new line as long as TX</a:t>
            </a:r>
            <a:r>
              <a:rPr lang="en-US" sz="4000" dirty="0" smtClean="0">
                <a:sym typeface="Symbol"/>
              </a:rPr>
              <a:t></a:t>
            </a:r>
            <a:r>
              <a:rPr lang="en-US" sz="4000" dirty="0" smtClean="0"/>
              <a:t>PJM 2</a:t>
            </a:r>
            <a:r>
              <a:rPr lang="en-US" sz="4000" dirty="0" smtClean="0">
                <a:latin typeface="Times New Roman"/>
                <a:cs typeface="Times New Roman"/>
              </a:rPr>
              <a:t>¢/</a:t>
            </a:r>
            <a:r>
              <a:rPr lang="en-US" sz="4000" dirty="0" err="1" smtClean="0">
                <a:latin typeface="Times New Roman"/>
                <a:cs typeface="Times New Roman"/>
              </a:rPr>
              <a:t>kwh</a:t>
            </a:r>
            <a:endParaRPr lang="en-US" sz="4000" dirty="0"/>
          </a:p>
        </p:txBody>
      </p:sp>
      <p:pic>
        <p:nvPicPr>
          <p:cNvPr id="148489" name="Picture 9"/>
          <p:cNvPicPr>
            <a:picLocks noChangeAspect="1" noChangeArrowheads="1"/>
          </p:cNvPicPr>
          <p:nvPr/>
        </p:nvPicPr>
        <p:blipFill>
          <a:blip r:embed="rId2" cstate="print"/>
          <a:srcRect/>
          <a:stretch>
            <a:fillRect/>
          </a:stretch>
        </p:blipFill>
        <p:spPr bwMode="auto">
          <a:xfrm>
            <a:off x="381000" y="1295400"/>
            <a:ext cx="8763000" cy="3162300"/>
          </a:xfrm>
          <a:prstGeom prst="rect">
            <a:avLst/>
          </a:prstGeom>
          <a:noFill/>
          <a:ln w="9525" cap="flat" cmpd="sng">
            <a:noFill/>
            <a:prstDash val="solid"/>
            <a:miter lim="800000"/>
            <a:headEnd/>
            <a:tailEnd/>
          </a:ln>
        </p:spPr>
      </p:pic>
      <p:pic>
        <p:nvPicPr>
          <p:cNvPr id="148490" name="Picture 10"/>
          <p:cNvPicPr>
            <a:picLocks noChangeAspect="1" noChangeArrowheads="1"/>
          </p:cNvPicPr>
          <p:nvPr/>
        </p:nvPicPr>
        <p:blipFill>
          <a:blip r:embed="rId3" cstate="print"/>
          <a:srcRect/>
          <a:stretch>
            <a:fillRect/>
          </a:stretch>
        </p:blipFill>
        <p:spPr bwMode="auto">
          <a:xfrm>
            <a:off x="838201" y="4572000"/>
            <a:ext cx="6324600" cy="1523067"/>
          </a:xfrm>
          <a:prstGeom prst="rect">
            <a:avLst/>
          </a:prstGeom>
          <a:noFill/>
          <a:ln w="9525" cap="flat" cmpd="sng">
            <a:noFill/>
            <a:prstDash val="solid"/>
            <a:miter lim="800000"/>
            <a:headEnd/>
            <a:tailEnd/>
          </a:ln>
        </p:spPr>
      </p:pic>
      <p:sp>
        <p:nvSpPr>
          <p:cNvPr id="13" name="Content Placeholder 12"/>
          <p:cNvSpPr>
            <a:spLocks noGrp="1"/>
          </p:cNvSpPr>
          <p:nvPr>
            <p:ph idx="1"/>
          </p:nvPr>
        </p:nvSpPr>
        <p:spPr/>
        <p:txBody>
          <a:bodyPr/>
          <a:lstStyle/>
          <a:p>
            <a:endParaRPr lang="en-US" dirty="0"/>
          </a:p>
        </p:txBody>
      </p:sp>
      <p:sp>
        <p:nvSpPr>
          <p:cNvPr id="14" name="TextBox 13"/>
          <p:cNvSpPr txBox="1"/>
          <p:nvPr/>
        </p:nvSpPr>
        <p:spPr>
          <a:xfrm>
            <a:off x="0" y="6027003"/>
            <a:ext cx="9144000" cy="830997"/>
          </a:xfrm>
          <a:prstGeom prst="rect">
            <a:avLst/>
          </a:prstGeom>
          <a:noFill/>
        </p:spPr>
        <p:txBody>
          <a:bodyPr wrap="square" rtlCol="0">
            <a:spAutoFit/>
          </a:bodyPr>
          <a:lstStyle/>
          <a:p>
            <a:pPr algn="ctr">
              <a:buNone/>
            </a:pPr>
            <a:r>
              <a:rPr lang="en-US" sz="2000" b="1" dirty="0" smtClean="0"/>
              <a:t>1gw</a:t>
            </a:r>
            <a:r>
              <a:rPr lang="en-US" sz="2000" b="1" dirty="0" smtClean="0">
                <a:sym typeface="Symbol"/>
              </a:rPr>
              <a:t>2.8TWH/year. With  </a:t>
            </a:r>
            <a:r>
              <a:rPr lang="en-US" sz="2400" b="1" dirty="0" smtClean="0">
                <a:sym typeface="Symbol"/>
              </a:rPr>
              <a:t>(10</a:t>
            </a:r>
            <a:r>
              <a:rPr lang="en-US" sz="2400" b="1" dirty="0" smtClean="0">
                <a:latin typeface="Times New Roman"/>
                <a:cs typeface="Times New Roman"/>
                <a:sym typeface="Symbol"/>
              </a:rPr>
              <a:t>¢-3¢-2¢)*28TWH, </a:t>
            </a:r>
          </a:p>
          <a:p>
            <a:pPr algn="ctr">
              <a:buNone/>
            </a:pPr>
            <a:r>
              <a:rPr lang="en-US" sz="2400" b="1" dirty="0" smtClean="0">
                <a:latin typeface="Times New Roman"/>
                <a:cs typeface="Times New Roman"/>
                <a:sym typeface="Symbol"/>
              </a:rPr>
              <a:t>$1.5 billion/year extra profit on $3b investment</a:t>
            </a:r>
            <a:endParaRPr lang="en-US" sz="2400" b="1" dirty="0"/>
          </a:p>
        </p:txBody>
      </p:sp>
    </p:spTree>
    <p:extLst>
      <p:ext uri="{BB962C8B-B14F-4D97-AF65-F5344CB8AC3E}">
        <p14:creationId xmlns:p14="http://schemas.microsoft.com/office/powerpoint/2010/main" val="162978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pPr>
              <a:defRPr/>
            </a:pPr>
            <a:endParaRPr lang="en-US"/>
          </a:p>
        </p:txBody>
      </p:sp>
      <p:pic>
        <p:nvPicPr>
          <p:cNvPr id="49155" name="Picture 4"/>
          <p:cNvPicPr>
            <a:picLocks noChangeAspect="1"/>
          </p:cNvPicPr>
          <p:nvPr/>
        </p:nvPicPr>
        <p:blipFill>
          <a:blip r:embed="rId2" cstate="print"/>
          <a:srcRect/>
          <a:stretch>
            <a:fillRect/>
          </a:stretch>
        </p:blipFill>
        <p:spPr bwMode="auto">
          <a:xfrm>
            <a:off x="0" y="0"/>
            <a:ext cx="7620000" cy="4997450"/>
          </a:xfrm>
          <a:prstGeom prst="rect">
            <a:avLst/>
          </a:prstGeom>
          <a:noFill/>
          <a:ln w="9525">
            <a:noFill/>
            <a:miter lim="800000"/>
            <a:headEnd/>
            <a:tailEnd/>
          </a:ln>
        </p:spPr>
      </p:pic>
      <p:sp>
        <p:nvSpPr>
          <p:cNvPr id="49156" name="Content Placeholder 5"/>
          <p:cNvSpPr>
            <a:spLocks noGrp="1"/>
          </p:cNvSpPr>
          <p:nvPr>
            <p:ph idx="1"/>
          </p:nvPr>
        </p:nvSpPr>
        <p:spPr>
          <a:xfrm>
            <a:off x="76200" y="5105400"/>
            <a:ext cx="9067800" cy="1752600"/>
          </a:xfrm>
        </p:spPr>
        <p:txBody>
          <a:bodyPr/>
          <a:lstStyle/>
          <a:p>
            <a:r>
              <a:rPr lang="en-US" altLang="en-US" dirty="0" smtClean="0">
                <a:ea typeface="ＭＳ Ｐゴシック" pitchFamily="34" charset="-128"/>
              </a:rPr>
              <a:t>NSF Geosciences sponsored best data on past:</a:t>
            </a:r>
          </a:p>
          <a:p>
            <a:r>
              <a:rPr lang="en-US" altLang="en-US" dirty="0" smtClean="0">
                <a:ea typeface="ＭＳ Ｐゴシック" pitchFamily="34" charset="-128"/>
              </a:rPr>
              <a:t>Graph from Peter Ward, Under a Green Sky, adapted by Englander. Ward theory half right.</a:t>
            </a:r>
          </a:p>
          <a:p>
            <a:pPr>
              <a:buNone/>
            </a:pPr>
            <a:endParaRPr lang="en-US" altLang="en-US" dirty="0" smtClean="0">
              <a:ea typeface="ＭＳ Ｐゴシック" pitchFamily="34" charset="-128"/>
            </a:endParaRPr>
          </a:p>
        </p:txBody>
      </p:sp>
      <p:cxnSp>
        <p:nvCxnSpPr>
          <p:cNvPr id="49157" name="Straight Arrow Connector 7"/>
          <p:cNvCxnSpPr>
            <a:cxnSpLocks noChangeShapeType="1"/>
          </p:cNvCxnSpPr>
          <p:nvPr/>
        </p:nvCxnSpPr>
        <p:spPr bwMode="auto">
          <a:xfrm flipH="1">
            <a:off x="4495800" y="990600"/>
            <a:ext cx="3352800" cy="1524000"/>
          </a:xfrm>
          <a:prstGeom prst="straightConnector1">
            <a:avLst/>
          </a:prstGeom>
          <a:noFill/>
          <a:ln w="57150">
            <a:solidFill>
              <a:srgbClr val="FF0000"/>
            </a:solidFill>
            <a:round/>
            <a:headEnd/>
            <a:tailEnd type="arrow" w="med" len="med"/>
          </a:ln>
        </p:spPr>
      </p:cxnSp>
      <p:cxnSp>
        <p:nvCxnSpPr>
          <p:cNvPr id="49158" name="Straight Arrow Connector 8"/>
          <p:cNvCxnSpPr>
            <a:cxnSpLocks noChangeShapeType="1"/>
          </p:cNvCxnSpPr>
          <p:nvPr/>
        </p:nvCxnSpPr>
        <p:spPr bwMode="auto">
          <a:xfrm flipH="1">
            <a:off x="6400800" y="2286000"/>
            <a:ext cx="1600200" cy="1600200"/>
          </a:xfrm>
          <a:prstGeom prst="straightConnector1">
            <a:avLst/>
          </a:prstGeom>
          <a:noFill/>
          <a:ln w="57150">
            <a:solidFill>
              <a:srgbClr val="FF0000"/>
            </a:solidFill>
            <a:round/>
            <a:headEnd/>
            <a:tailEnd type="arrow" w="med" len="med"/>
          </a:ln>
        </p:spPr>
      </p:cxnSp>
      <p:sp>
        <p:nvSpPr>
          <p:cNvPr id="49159" name="TextBox 11"/>
          <p:cNvSpPr txBox="1">
            <a:spLocks noChangeArrowheads="1"/>
          </p:cNvSpPr>
          <p:nvPr/>
        </p:nvSpPr>
        <p:spPr bwMode="auto">
          <a:xfrm>
            <a:off x="7848600" y="457200"/>
            <a:ext cx="1276350" cy="1662113"/>
          </a:xfrm>
          <a:prstGeom prst="rect">
            <a:avLst/>
          </a:prstGeom>
          <a:noFill/>
          <a:ln w="9525">
            <a:noFill/>
            <a:miter lim="800000"/>
            <a:headEnd/>
            <a:tailEnd/>
          </a:ln>
        </p:spPr>
        <p:txBody>
          <a:bodyPr wrap="none">
            <a:spAutoFit/>
          </a:bodyPr>
          <a:lstStyle/>
          <a:p>
            <a:pPr>
              <a:buFontTx/>
              <a:buNone/>
            </a:pPr>
            <a:r>
              <a:rPr lang="en-US" altLang="en-US"/>
              <a:t>H2S in air</a:t>
            </a:r>
          </a:p>
          <a:p>
            <a:pPr>
              <a:buFontTx/>
              <a:buNone/>
            </a:pPr>
            <a:r>
              <a:rPr lang="en-US" altLang="en-US"/>
              <a:t>And</a:t>
            </a:r>
          </a:p>
          <a:p>
            <a:pPr>
              <a:buFontTx/>
              <a:buNone/>
            </a:pPr>
            <a:r>
              <a:rPr lang="en-US" altLang="en-US"/>
              <a:t>Radiation</a:t>
            </a:r>
          </a:p>
          <a:p>
            <a:pPr>
              <a:buFontTx/>
              <a:buNone/>
            </a:pPr>
            <a:r>
              <a:rPr lang="en-US" altLang="en-US"/>
              <a:t>Enough</a:t>
            </a:r>
          </a:p>
          <a:p>
            <a:pPr>
              <a:buFontTx/>
              <a:buNone/>
            </a:pPr>
            <a:r>
              <a:rPr lang="en-US" altLang="en-US"/>
              <a:t>To kill</a:t>
            </a:r>
          </a:p>
          <a:p>
            <a:pPr>
              <a:buFontTx/>
              <a:buNone/>
            </a:pPr>
            <a:r>
              <a:rPr lang="en-US" altLang="en-US"/>
              <a:t>All humans</a:t>
            </a:r>
          </a:p>
        </p:txBody>
      </p:sp>
      <p:cxnSp>
        <p:nvCxnSpPr>
          <p:cNvPr id="49160" name="Straight Arrow Connector 12"/>
          <p:cNvCxnSpPr>
            <a:cxnSpLocks noChangeShapeType="1"/>
          </p:cNvCxnSpPr>
          <p:nvPr/>
        </p:nvCxnSpPr>
        <p:spPr bwMode="auto">
          <a:xfrm flipH="1">
            <a:off x="3810000" y="609600"/>
            <a:ext cx="3886200" cy="1447800"/>
          </a:xfrm>
          <a:prstGeom prst="straightConnector1">
            <a:avLst/>
          </a:prstGeom>
          <a:noFill/>
          <a:ln w="57150">
            <a:solidFill>
              <a:srgbClr val="FF0000"/>
            </a:solidFill>
            <a:prstDash val="sysDash"/>
            <a:round/>
            <a:headEnd/>
            <a:tailEnd type="arrow" w="med" len="med"/>
          </a:ln>
        </p:spPr>
      </p:cxnSp>
      <p:cxnSp>
        <p:nvCxnSpPr>
          <p:cNvPr id="49161" name="Straight Arrow Connector 13"/>
          <p:cNvCxnSpPr>
            <a:cxnSpLocks noChangeShapeType="1"/>
          </p:cNvCxnSpPr>
          <p:nvPr/>
        </p:nvCxnSpPr>
        <p:spPr bwMode="auto">
          <a:xfrm flipH="1">
            <a:off x="5791200" y="1676400"/>
            <a:ext cx="1981200" cy="1219200"/>
          </a:xfrm>
          <a:prstGeom prst="straightConnector1">
            <a:avLst/>
          </a:prstGeom>
          <a:noFill/>
          <a:ln w="57150">
            <a:solidFill>
              <a:srgbClr val="FF0000"/>
            </a:solidFill>
            <a:prstDash val="sysDash"/>
            <a:round/>
            <a:headEnd/>
            <a:tailEnd type="arrow" w="med" len="med"/>
          </a:ln>
        </p:spPr>
      </p:cxnSp>
    </p:spTree>
    <p:extLst>
      <p:ext uri="{BB962C8B-B14F-4D97-AF65-F5344CB8AC3E}">
        <p14:creationId xmlns:p14="http://schemas.microsoft.com/office/powerpoint/2010/main" val="343354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4000" dirty="0" smtClean="0"/>
              <a:t>NOAA data: 40 years for Pacific O2?</a:t>
            </a:r>
            <a:endParaRPr lang="en-US" sz="4000" dirty="0"/>
          </a:p>
        </p:txBody>
      </p:sp>
      <p:pic>
        <p:nvPicPr>
          <p:cNvPr id="211970" name="Picture 2"/>
          <p:cNvPicPr>
            <a:picLocks noChangeAspect="1" noChangeArrowheads="1"/>
          </p:cNvPicPr>
          <p:nvPr/>
        </p:nvPicPr>
        <p:blipFill>
          <a:blip r:embed="rId2" cstate="print"/>
          <a:srcRect/>
          <a:stretch>
            <a:fillRect/>
          </a:stretch>
        </p:blipFill>
        <p:spPr bwMode="auto">
          <a:xfrm>
            <a:off x="1752600" y="838200"/>
            <a:ext cx="5471831" cy="5800872"/>
          </a:xfrm>
          <a:prstGeom prst="rect">
            <a:avLst/>
          </a:prstGeom>
          <a:noFill/>
          <a:ln w="9525">
            <a:noFill/>
            <a:miter lim="800000"/>
            <a:headEnd/>
            <a:tailEnd/>
          </a:ln>
        </p:spPr>
      </p:pic>
    </p:spTree>
    <p:extLst>
      <p:ext uri="{BB962C8B-B14F-4D97-AF65-F5344CB8AC3E}">
        <p14:creationId xmlns:p14="http://schemas.microsoft.com/office/powerpoint/2010/main" val="274590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Comparing Sources in 2022: </a:t>
            </a:r>
            <a:br>
              <a:rPr lang="en-US" dirty="0"/>
            </a:br>
            <a:r>
              <a:rPr lang="en-US" dirty="0"/>
              <a:t>Bad News</a:t>
            </a:r>
          </a:p>
        </p:txBody>
      </p:sp>
      <p:sp>
        <p:nvSpPr>
          <p:cNvPr id="3" name="Content Placeholder 2"/>
          <p:cNvSpPr>
            <a:spLocks noGrp="1"/>
          </p:cNvSpPr>
          <p:nvPr>
            <p:ph idx="1"/>
          </p:nvPr>
        </p:nvSpPr>
        <p:spPr>
          <a:xfrm>
            <a:off x="152400" y="2020078"/>
            <a:ext cx="8991600" cy="4648200"/>
          </a:xfrm>
        </p:spPr>
        <p:txBody>
          <a:bodyPr/>
          <a:lstStyle/>
          <a:p>
            <a:r>
              <a:rPr lang="en-US" dirty="0"/>
              <a:t>See Preface by Ward, Wadhams, </a:t>
            </a:r>
            <a:r>
              <a:rPr lang="en-US" dirty="0" err="1"/>
              <a:t>Werbos</a:t>
            </a:r>
            <a:endParaRPr lang="en-US" dirty="0"/>
          </a:p>
          <a:p>
            <a:pPr marL="0" indent="0">
              <a:buNone/>
            </a:pPr>
            <a:endParaRPr lang="en-US" dirty="0"/>
          </a:p>
          <a:p>
            <a:r>
              <a:rPr lang="en-US" dirty="0"/>
              <a:t>Started with discussion comparing past extinction science and new ocean current data, drawing on new work by Kump, Kirschvink, Hazen</a:t>
            </a:r>
          </a:p>
          <a:p>
            <a:pPr lvl="1"/>
            <a:r>
              <a:rPr lang="en-US" dirty="0" smtClean="0"/>
              <a:t>posted </a:t>
            </a:r>
            <a:r>
              <a:rPr lang="en-US" dirty="0"/>
              <a:t>at </a:t>
            </a:r>
            <a:r>
              <a:rPr lang="en-US" dirty="0">
                <a:hlinkClick r:id="rId2"/>
              </a:rPr>
              <a:t>https://tosavetheworld.ca</a:t>
            </a:r>
            <a:r>
              <a:rPr lang="en-US" dirty="0" smtClean="0">
                <a:hlinkClick r:id="rId2"/>
              </a:rPr>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08219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Comparing Sources in 2022: </a:t>
            </a:r>
            <a:br>
              <a:rPr lang="en-US" dirty="0"/>
            </a:br>
            <a:r>
              <a:rPr lang="en-US" dirty="0"/>
              <a:t>Bad News</a:t>
            </a:r>
          </a:p>
        </p:txBody>
      </p:sp>
      <p:sp>
        <p:nvSpPr>
          <p:cNvPr id="3" name="Content Placeholder 2"/>
          <p:cNvSpPr>
            <a:spLocks noGrp="1"/>
          </p:cNvSpPr>
          <p:nvPr>
            <p:ph idx="1"/>
          </p:nvPr>
        </p:nvSpPr>
        <p:spPr>
          <a:xfrm>
            <a:off x="76200" y="2057400"/>
            <a:ext cx="8991600" cy="4648200"/>
          </a:xfrm>
        </p:spPr>
        <p:txBody>
          <a:bodyPr/>
          <a:lstStyle/>
          <a:p>
            <a:r>
              <a:rPr lang="en-US" dirty="0"/>
              <a:t>MAIN CAUSE OF PAST EXTINCTIONS: </a:t>
            </a:r>
          </a:p>
          <a:p>
            <a:pPr lvl="1"/>
            <a:r>
              <a:rPr lang="en-US" dirty="0"/>
              <a:t>low </a:t>
            </a:r>
            <a:r>
              <a:rPr lang="en-US" dirty="0" smtClean="0"/>
              <a:t>O2 in deep ocean</a:t>
            </a:r>
            <a:endParaRPr lang="en-US" dirty="0"/>
          </a:p>
          <a:p>
            <a:pPr lvl="1"/>
            <a:r>
              <a:rPr lang="en-US" dirty="0"/>
              <a:t>High fertilization in major sources of ocean currents like Humboldt and Gulf Stream</a:t>
            </a:r>
          </a:p>
          <a:p>
            <a:pPr marL="457200" lvl="1" indent="0">
              <a:buNone/>
            </a:pPr>
            <a:endParaRPr lang="en-US" dirty="0"/>
          </a:p>
          <a:p>
            <a:r>
              <a:rPr lang="en-US" dirty="0"/>
              <a:t>Latest data says problems coincide, worst case, soon</a:t>
            </a:r>
          </a:p>
          <a:p>
            <a:endParaRPr lang="en-US" dirty="0"/>
          </a:p>
          <a:p>
            <a:endParaRPr lang="en-US" dirty="0"/>
          </a:p>
        </p:txBody>
      </p:sp>
    </p:spTree>
    <p:extLst>
      <p:ext uri="{BB962C8B-B14F-4D97-AF65-F5344CB8AC3E}">
        <p14:creationId xmlns:p14="http://schemas.microsoft.com/office/powerpoint/2010/main" val="272161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73" y="457200"/>
            <a:ext cx="8991600" cy="1143000"/>
          </a:xfrm>
        </p:spPr>
        <p:txBody>
          <a:bodyPr/>
          <a:lstStyle/>
          <a:p>
            <a:r>
              <a:rPr lang="en-US" sz="4000" dirty="0"/>
              <a:t>Policy and Investment</a:t>
            </a:r>
          </a:p>
        </p:txBody>
      </p:sp>
      <p:sp>
        <p:nvSpPr>
          <p:cNvPr id="3" name="Content Placeholder 2"/>
          <p:cNvSpPr>
            <a:spLocks noGrp="1"/>
          </p:cNvSpPr>
          <p:nvPr>
            <p:ph idx="1"/>
          </p:nvPr>
        </p:nvSpPr>
        <p:spPr>
          <a:xfrm>
            <a:off x="76200" y="1600200"/>
            <a:ext cx="9144000" cy="4114800"/>
          </a:xfrm>
        </p:spPr>
        <p:txBody>
          <a:bodyPr/>
          <a:lstStyle/>
          <a:p>
            <a:pPr lvl="1"/>
            <a:endParaRPr lang="en-US" dirty="0"/>
          </a:p>
          <a:p>
            <a:r>
              <a:rPr lang="en-US" dirty="0"/>
              <a:t>On reliable solutions, IEEE and NSF have been imperfect, but provide uniquely rich sources of real frontline information.</a:t>
            </a:r>
          </a:p>
          <a:p>
            <a:pPr marL="0" indent="0">
              <a:buNone/>
            </a:pPr>
            <a:endParaRPr lang="en-US" dirty="0"/>
          </a:p>
          <a:p>
            <a:r>
              <a:rPr lang="en-US" sz="3200" dirty="0"/>
              <a:t>IEEE needs to reach Policy Makers and Investment Information Networks</a:t>
            </a:r>
            <a:endParaRPr lang="en-US" dirty="0"/>
          </a:p>
        </p:txBody>
      </p:sp>
    </p:spTree>
    <p:extLst>
      <p:ext uri="{BB962C8B-B14F-4D97-AF65-F5344CB8AC3E}">
        <p14:creationId xmlns:p14="http://schemas.microsoft.com/office/powerpoint/2010/main" val="311077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lstStyle/>
          <a:p>
            <a:r>
              <a:rPr lang="en-US" sz="3600" dirty="0"/>
              <a:t>Real Solutions vs</a:t>
            </a:r>
            <a:r>
              <a:rPr lang="en-US" sz="3600" dirty="0" smtClean="0"/>
              <a:t>. Conflicts </a:t>
            </a:r>
            <a:r>
              <a:rPr lang="en-US" sz="3600" dirty="0"/>
              <a:t>of Interest</a:t>
            </a:r>
          </a:p>
        </p:txBody>
      </p:sp>
      <p:sp>
        <p:nvSpPr>
          <p:cNvPr id="3" name="Content Placeholder 2"/>
          <p:cNvSpPr>
            <a:spLocks noGrp="1"/>
          </p:cNvSpPr>
          <p:nvPr>
            <p:ph idx="1"/>
          </p:nvPr>
        </p:nvSpPr>
        <p:spPr>
          <a:xfrm>
            <a:off x="152400" y="1447800"/>
            <a:ext cx="9144000" cy="4114800"/>
          </a:xfrm>
        </p:spPr>
        <p:txBody>
          <a:bodyPr/>
          <a:lstStyle/>
          <a:p>
            <a:r>
              <a:rPr lang="en-US" dirty="0"/>
              <a:t>Many EU climate activists claim they already have solutions.</a:t>
            </a:r>
          </a:p>
          <a:p>
            <a:pPr lvl="1"/>
            <a:r>
              <a:rPr lang="en-US" dirty="0"/>
              <a:t>Von Der Leyen’s more serious evaluation shows otherwise.</a:t>
            </a:r>
          </a:p>
          <a:p>
            <a:pPr lvl="1"/>
            <a:r>
              <a:rPr lang="en-US" dirty="0"/>
              <a:t>Frightening dependence on fossil imports for years to come. </a:t>
            </a:r>
          </a:p>
          <a:p>
            <a:r>
              <a:rPr lang="en-US" dirty="0" smtClean="0"/>
              <a:t>IEEE </a:t>
            </a:r>
            <a:r>
              <a:rPr lang="en-US" dirty="0"/>
              <a:t>and NSF </a:t>
            </a:r>
            <a:r>
              <a:rPr lang="en-US" dirty="0" smtClean="0"/>
              <a:t>review systems, when used at their best, provide deeper evaluation and ability to map richer set of options from open large sets of credible sources.</a:t>
            </a:r>
            <a:endParaRPr lang="en-US" dirty="0"/>
          </a:p>
        </p:txBody>
      </p:sp>
    </p:spTree>
    <p:extLst>
      <p:ext uri="{BB962C8B-B14F-4D97-AF65-F5344CB8AC3E}">
        <p14:creationId xmlns:p14="http://schemas.microsoft.com/office/powerpoint/2010/main" val="2755952908"/>
      </p:ext>
    </p:extLst>
  </p:cSld>
  <p:clrMapOvr>
    <a:masterClrMapping/>
  </p:clrMapOvr>
</p:sld>
</file>

<file path=ppt/theme/theme1.xml><?xml version="1.0" encoding="utf-8"?>
<a:theme xmlns:a="http://schemas.openxmlformats.org/drawingml/2006/main" name="Soaring">
  <a:themeElements>
    <a:clrScheme name="">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DFD0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5188" rtl="0" eaLnBrk="1" fontAlgn="base" latinLnBrk="0" hangingPunct="1">
          <a:lnSpc>
            <a:spcPct val="100000"/>
          </a:lnSpc>
          <a:spcBef>
            <a:spcPct val="0"/>
          </a:spcBef>
          <a:spcAft>
            <a:spcPct val="0"/>
          </a:spcAft>
          <a:buClrTx/>
          <a:buSzTx/>
          <a:buFontTx/>
          <a:buChar char="•"/>
          <a:tabLst/>
          <a:defRPr kumimoji="0" lang="en-US" sz="17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5188" rtl="0" eaLnBrk="1" fontAlgn="base" latinLnBrk="0" hangingPunct="1">
          <a:lnSpc>
            <a:spcPct val="100000"/>
          </a:lnSpc>
          <a:spcBef>
            <a:spcPct val="0"/>
          </a:spcBef>
          <a:spcAft>
            <a:spcPct val="0"/>
          </a:spcAft>
          <a:buClrTx/>
          <a:buSzTx/>
          <a:buFontTx/>
          <a:buChar char="•"/>
          <a:tabLst/>
          <a:defRPr kumimoji="0" lang="en-US" sz="17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erve">
  <a:themeElements>
    <a:clrScheme name="1_Verve 1">
      <a:dk1>
        <a:srgbClr val="031B31"/>
      </a:dk1>
      <a:lt1>
        <a:srgbClr val="FFFFFF"/>
      </a:lt1>
      <a:dk2>
        <a:srgbClr val="000000"/>
      </a:dk2>
      <a:lt2>
        <a:srgbClr val="90C6F6"/>
      </a:lt2>
      <a:accent1>
        <a:srgbClr val="90C6F6"/>
      </a:accent1>
      <a:accent2>
        <a:srgbClr val="009DD9"/>
      </a:accent2>
      <a:accent3>
        <a:srgbClr val="AAAAAA"/>
      </a:accent3>
      <a:accent4>
        <a:srgbClr val="DADADA"/>
      </a:accent4>
      <a:accent5>
        <a:srgbClr val="C6DFFA"/>
      </a:accent5>
      <a:accent6>
        <a:srgbClr val="008EC4"/>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erve 1">
        <a:dk1>
          <a:srgbClr val="031B31"/>
        </a:dk1>
        <a:lt1>
          <a:srgbClr val="FFFFFF"/>
        </a:lt1>
        <a:dk2>
          <a:srgbClr val="000000"/>
        </a:dk2>
        <a:lt2>
          <a:srgbClr val="90C6F6"/>
        </a:lt2>
        <a:accent1>
          <a:srgbClr val="90C6F6"/>
        </a:accent1>
        <a:accent2>
          <a:srgbClr val="009DD9"/>
        </a:accent2>
        <a:accent3>
          <a:srgbClr val="AAAAAA"/>
        </a:accent3>
        <a:accent4>
          <a:srgbClr val="DADADA"/>
        </a:accent4>
        <a:accent5>
          <a:srgbClr val="C6DFFA"/>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Files\CLM\Microsoft Office\Templates\Presentation Designs\Soaring.pot</Template>
  <TotalTime>19906</TotalTime>
  <Words>2930</Words>
  <Application>Microsoft Macintosh PowerPoint</Application>
  <PresentationFormat>On-screen Show (4:3)</PresentationFormat>
  <Paragraphs>278</Paragraphs>
  <Slides>36</Slides>
  <Notes>7</Notes>
  <HiddenSlides>0</HiddenSlides>
  <MMClips>1</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Soaring</vt:lpstr>
      <vt:lpstr>1_Verve</vt:lpstr>
      <vt:lpstr>New Technology &amp; Market Design to Prevent Climate Extinction:  </vt:lpstr>
      <vt:lpstr>New Technology &amp; Market Design to Prevent Climate Extinction:  </vt:lpstr>
      <vt:lpstr>US Senate skeptics 2009: “CO2 was &gt;2000 ppm for millions of years in earlier earth. Didn’t life just go on as usual? How bad could it be?”</vt:lpstr>
      <vt:lpstr>PowerPoint Presentation</vt:lpstr>
      <vt:lpstr>NOAA data: 40 years for Pacific O2?</vt:lpstr>
      <vt:lpstr>Comparing Sources in 2022:  Bad News</vt:lpstr>
      <vt:lpstr>Comparing Sources in 2022:  Bad News</vt:lpstr>
      <vt:lpstr>Policy and Investment</vt:lpstr>
      <vt:lpstr>Real Solutions vs. Conflicts of Interest</vt:lpstr>
      <vt:lpstr>What’s Important for CO2:  Data from DOE/EIA-0573 (2009)</vt:lpstr>
      <vt:lpstr>5 Point Plan To Reduce the Worst Climate Risk</vt:lpstr>
      <vt:lpstr>About 10 Independent Systems Operators (ISOs) Run the US Grid</vt:lpstr>
      <vt:lpstr>PowerPoint Presentation</vt:lpstr>
      <vt:lpstr>PowerPoint Presentation</vt:lpstr>
      <vt:lpstr>Three Requirements for Affordable Renewable Electricity</vt:lpstr>
      <vt:lpstr>Time of day and predictability are crucial</vt:lpstr>
      <vt:lpstr>2016: 3¢/kwh PPAs based on solar cells seemed safe for Chile, but time of day, backup issues and decline of subsidies from China made real cost much higher</vt:lpstr>
      <vt:lpstr>Neural Nets for the Power Grid 16 Years Later*</vt:lpstr>
      <vt:lpstr>Biggest Opportunities for true Intelligent optimization (RLADP) in US Power Grid and Many Others</vt:lpstr>
      <vt:lpstr>PowerPoint Presentation</vt:lpstr>
      <vt:lpstr>Oil and Economic Security In the Coming Decade</vt:lpstr>
      <vt:lpstr>Optimal Strategy for Total Energy Security</vt:lpstr>
      <vt:lpstr>Plug-in Hybrids (PHEV) : A Large-Scale Opportunity Here and Now</vt:lpstr>
      <vt:lpstr>GEM Flexibly Fuel Vehicles (FFV) One Tank To Hold Them All</vt:lpstr>
      <vt:lpstr>We can dramatically reduce cost and expand supply of biofuel, present and future, if we stop requiring so much purity in our ethanol/alcohol!</vt:lpstr>
      <vt:lpstr>What limits rate of deployment of hybrids &amp; plug-ins? Cost, cost, cost… (and recharge: don’t fall into chademo!)</vt:lpstr>
      <vt:lpstr>PowerPoint Presentation</vt:lpstr>
      <vt:lpstr>To The Rescue: Lonnie G. Johnson</vt:lpstr>
      <vt:lpstr>PowerPoint Presentation</vt:lpstr>
      <vt:lpstr>PowerPoint Presentation</vt:lpstr>
      <vt:lpstr>PowerPoint Presentation</vt:lpstr>
      <vt:lpstr>What We Have Missed: Links to Other Existential Risks &amp; Hope (section 5)</vt:lpstr>
      <vt:lpstr>Extra Slides In Case of Questions</vt:lpstr>
      <vt:lpstr>PowerPoint Presentation</vt:lpstr>
      <vt:lpstr>Will Euxinia Kill All Humans? How Big is the Risk, How Soon? Dr.Paul J. Werbos </vt:lpstr>
      <vt:lpstr>Proposed Start: 10 gigawatts on new line as long as TXPJM 2¢/kwh</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pwerbos</dc:creator>
  <cp:lastModifiedBy>Paul Werbos</cp:lastModifiedBy>
  <cp:revision>645</cp:revision>
  <cp:lastPrinted>2022-04-21T21:28:01Z</cp:lastPrinted>
  <dcterms:created xsi:type="dcterms:W3CDTF">2012-07-05T17:56:02Z</dcterms:created>
  <dcterms:modified xsi:type="dcterms:W3CDTF">2022-04-22T13:09:44Z</dcterms:modified>
</cp:coreProperties>
</file>